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48"/>
  </p:notesMasterIdLst>
  <p:sldIdLst>
    <p:sldId id="290" r:id="rId2"/>
    <p:sldId id="291" r:id="rId3"/>
    <p:sldId id="292" r:id="rId4"/>
    <p:sldId id="293" r:id="rId5"/>
    <p:sldId id="308" r:id="rId6"/>
    <p:sldId id="295" r:id="rId7"/>
    <p:sldId id="307" r:id="rId8"/>
    <p:sldId id="305" r:id="rId9"/>
    <p:sldId id="309" r:id="rId10"/>
    <p:sldId id="296" r:id="rId11"/>
    <p:sldId id="299" r:id="rId12"/>
    <p:sldId id="300" r:id="rId13"/>
    <p:sldId id="312" r:id="rId14"/>
    <p:sldId id="301" r:id="rId15"/>
    <p:sldId id="313" r:id="rId16"/>
    <p:sldId id="326" r:id="rId17"/>
    <p:sldId id="302" r:id="rId18"/>
    <p:sldId id="298" r:id="rId19"/>
    <p:sldId id="316" r:id="rId20"/>
    <p:sldId id="314" r:id="rId21"/>
    <p:sldId id="317" r:id="rId22"/>
    <p:sldId id="318" r:id="rId23"/>
    <p:sldId id="320" r:id="rId24"/>
    <p:sldId id="319" r:id="rId25"/>
    <p:sldId id="321" r:id="rId26"/>
    <p:sldId id="315" r:id="rId27"/>
    <p:sldId id="322" r:id="rId28"/>
    <p:sldId id="323" r:id="rId29"/>
    <p:sldId id="327" r:id="rId30"/>
    <p:sldId id="328" r:id="rId31"/>
    <p:sldId id="342" r:id="rId32"/>
    <p:sldId id="324" r:id="rId33"/>
    <p:sldId id="329" r:id="rId34"/>
    <p:sldId id="330" r:id="rId35"/>
    <p:sldId id="338" r:id="rId36"/>
    <p:sldId id="337" r:id="rId37"/>
    <p:sldId id="339" r:id="rId38"/>
    <p:sldId id="340" r:id="rId39"/>
    <p:sldId id="335" r:id="rId40"/>
    <p:sldId id="344" r:id="rId41"/>
    <p:sldId id="346" r:id="rId42"/>
    <p:sldId id="345" r:id="rId43"/>
    <p:sldId id="347" r:id="rId44"/>
    <p:sldId id="348" r:id="rId45"/>
    <p:sldId id="349" r:id="rId46"/>
    <p:sldId id="351" r:id="rId47"/>
  </p:sldIdLst>
  <p:sldSz cx="9144000" cy="6858000" type="screen4x3"/>
  <p:notesSz cx="6858000" cy="9294813"/>
  <p:defaultTextStyle>
    <a:defPPr>
      <a:defRPr lang="en-GB"/>
    </a:defPPr>
    <a:lvl1pPr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7" autoAdjust="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3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294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294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5025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416425"/>
            <a:ext cx="5483225" cy="4179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829675"/>
            <a:ext cx="2968625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829675"/>
            <a:ext cx="2968625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36253BE1-A70E-485F-B08B-984EF81AB5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14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28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36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712316-C5BF-4F06-84BD-ED570189503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104900" y="696913"/>
            <a:ext cx="4648200" cy="34877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416425"/>
            <a:ext cx="5481638" cy="417988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68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58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95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300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28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102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EDA57-0188-4E0B-917A-1C1BBE5B7338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3313" y="696913"/>
            <a:ext cx="4648200" cy="34861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Determine the best close for your audience and your presentation.  Close with a summary; offer options; recommend a strategy; suggest a plan; set a goal.  Keep your focus throughout your presentation, and you will more likely achieve your purpose.</a:t>
            </a:r>
          </a:p>
        </p:txBody>
      </p:sp>
    </p:spTree>
    <p:extLst>
      <p:ext uri="{BB962C8B-B14F-4D97-AF65-F5344CB8AC3E}">
        <p14:creationId xmlns:p14="http://schemas.microsoft.com/office/powerpoint/2010/main" val="3594103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EDA57-0188-4E0B-917A-1C1BBE5B7338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3313" y="696913"/>
            <a:ext cx="4648200" cy="34861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Determine the best close for your audience and your presentation.  Close with a summary; offer options; recommend a strategy; suggest a plan; set a goal.  Keep your focus throughout your presentation, and you will more likely achieve your purpose.</a:t>
            </a:r>
          </a:p>
        </p:txBody>
      </p:sp>
    </p:spTree>
    <p:extLst>
      <p:ext uri="{BB962C8B-B14F-4D97-AF65-F5344CB8AC3E}">
        <p14:creationId xmlns:p14="http://schemas.microsoft.com/office/powerpoint/2010/main" val="39466919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309FD-CC9A-45A1-AD26-5B50D606EDB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56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048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309FD-CC9A-45A1-AD26-5B50D606EDB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396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309FD-CC9A-45A1-AD26-5B50D606EDB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73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63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9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309FD-CC9A-45A1-AD26-5B50D606EDB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563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309FD-CC9A-45A1-AD26-5B50D606EDB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71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309FD-CC9A-45A1-AD26-5B50D606EDB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203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94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418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52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330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2425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885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978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427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C040C-37A1-4E01-97B6-23AE01A5C9B2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26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3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03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0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6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03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AB1F5-C606-4A22-B61A-86AD8D097F3D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037"/>
            <a:ext cx="5029200" cy="41826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2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46ED-4414-4FF8-9EDC-40D3F4165A6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FF59-5BC4-4CFD-A67B-335D8946D4A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54702-F642-43B1-890B-5360B923E36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84E6C08-4934-47D7-9A7A-840CD3EE861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5AB33-5D83-43A6-BE61-3F0F3A36AF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522B5-F01D-43ED-A698-DC9A7545973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37327-840B-4145-A07E-7700B620E6B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36CF-972C-40F0-89FE-0AEFB629F9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5E97F-FFD7-4243-B21F-6826280D7CB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910AE-ABB5-459B-B4E5-9E3E63A7DA8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F80BA-F690-4EC2-A1D5-8C0AC586733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17BF-5805-497D-AEEE-1DE334EE38D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85E4E-0393-43E5-BE60-642A96016BE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vi@senergy.co.j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energy.india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ENERGY </a:t>
            </a:r>
            <a:r>
              <a:rPr lang="en-US" dirty="0" smtClean="0"/>
              <a:t>Conservation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Ravindra Datar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By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sz="4000" dirty="0" smtClean="0"/>
          </a:p>
          <a:p>
            <a:pPr>
              <a:lnSpc>
                <a:spcPct val="90000"/>
              </a:lnSpc>
            </a:pPr>
            <a:r>
              <a:rPr lang="en-US" sz="4000" dirty="0" smtClean="0"/>
              <a:t>Senergy </a:t>
            </a:r>
            <a:r>
              <a:rPr lang="en-US" sz="4000" dirty="0"/>
              <a:t>Consultants (P) Ltd</a:t>
            </a:r>
          </a:p>
          <a:p>
            <a:pPr algn="r"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ravi@senergy.co.jn</a:t>
            </a:r>
            <a:endParaRPr lang="en-US" sz="2400" dirty="0" smtClean="0"/>
          </a:p>
          <a:p>
            <a:pPr algn="r">
              <a:lnSpc>
                <a:spcPct val="90000"/>
              </a:lnSpc>
            </a:pPr>
            <a:r>
              <a:rPr lang="en-US" sz="2400" dirty="0" smtClean="0">
                <a:hlinkClick r:id="rId4"/>
              </a:rPr>
              <a:t>www.senergy.india.com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76200"/>
            <a:ext cx="8991600" cy="6553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7200" dirty="0" smtClean="0"/>
          </a:p>
          <a:p>
            <a:pPr>
              <a:lnSpc>
                <a:spcPct val="90000"/>
              </a:lnSpc>
            </a:pPr>
            <a:r>
              <a:rPr lang="en-US" sz="7200" dirty="0" smtClean="0"/>
              <a:t>Why  </a:t>
            </a:r>
          </a:p>
          <a:p>
            <a:pPr>
              <a:lnSpc>
                <a:spcPct val="90000"/>
              </a:lnSpc>
            </a:pPr>
            <a:r>
              <a:rPr lang="en-US" sz="7200" dirty="0" smtClean="0"/>
              <a:t>must </a:t>
            </a:r>
          </a:p>
          <a:p>
            <a:pPr>
              <a:lnSpc>
                <a:spcPct val="90000"/>
              </a:lnSpc>
            </a:pPr>
            <a:r>
              <a:rPr lang="en-US" sz="7200" dirty="0" smtClean="0"/>
              <a:t>I</a:t>
            </a:r>
          </a:p>
          <a:p>
            <a:pPr>
              <a:lnSpc>
                <a:spcPct val="90000"/>
              </a:lnSpc>
            </a:pPr>
            <a:r>
              <a:rPr lang="en-US" sz="7200" dirty="0" smtClean="0"/>
              <a:t>Contribute?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It Cost Money!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812545"/>
              </p:ext>
            </p:extLst>
          </p:nvPr>
        </p:nvGraphicFramePr>
        <p:xfrm>
          <a:off x="152400" y="1600200"/>
          <a:ext cx="8763000" cy="5105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9223"/>
                <a:gridCol w="4543777"/>
              </a:tblGrid>
              <a:tr h="8509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Tube Light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Rs 800/- to Rs 1,200/- 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Fan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Rs 1,200/- to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Rs 1,600/-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Computer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Rs 1,000/- to Rs 4,000/-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per year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Air Conditioner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(1 TR)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Rs 20,000/- to 40,000/- per year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Water Heater (1 kW)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Rs 20,000/- per year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Power Cost of Rs 8.0 per unit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Operation of 2,500 hours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a year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17638"/>
          </a:xfrm>
        </p:spPr>
        <p:txBody>
          <a:bodyPr>
            <a:normAutofit/>
          </a:bodyPr>
          <a:lstStyle/>
          <a:p>
            <a:r>
              <a:rPr lang="en-US" b="1" dirty="0" smtClean="0"/>
              <a:t>It depletes </a:t>
            </a:r>
            <a:r>
              <a:rPr lang="en-US" b="1" dirty="0"/>
              <a:t>N</a:t>
            </a:r>
            <a:r>
              <a:rPr lang="en-US" b="1" dirty="0" smtClean="0"/>
              <a:t>atural Resources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849773"/>
              </p:ext>
            </p:extLst>
          </p:nvPr>
        </p:nvGraphicFramePr>
        <p:xfrm>
          <a:off x="76200" y="1600200"/>
          <a:ext cx="8991600" cy="51815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46034"/>
                <a:gridCol w="4745566"/>
              </a:tblGrid>
              <a:tr h="8571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Tube Light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 to 250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coal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7148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Fans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120 to 160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coal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7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Computers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150 to 600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coal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7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Air Conditioner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(1 TR)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3,000 to 6,000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coal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71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Water Heater (1 kW)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3,000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coal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95858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Generation &amp; Distribution Efficiency of 18%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Operation of 2,500 hours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a year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Oval 3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800000"/>
              </a:buClr>
              <a:buFont typeface="Book Antiqua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chemeClr val="tx1"/>
                </a:solidFill>
                <a:latin typeface="+mj-lt"/>
              </a:rPr>
              <a:t>Fossil Fuels </a:t>
            </a:r>
          </a:p>
          <a:p>
            <a:pPr algn="ctr">
              <a:lnSpc>
                <a:spcPct val="100000"/>
              </a:lnSpc>
              <a:buClr>
                <a:srgbClr val="800000"/>
              </a:buClr>
              <a:buFont typeface="Book Antiqua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chemeClr val="tx1"/>
                </a:solidFill>
                <a:latin typeface="+mj-lt"/>
              </a:rPr>
              <a:t>World  </a:t>
            </a:r>
            <a:r>
              <a:rPr lang="en-GB" sz="3600" b="1" dirty="0">
                <a:solidFill>
                  <a:schemeClr val="tx1"/>
                </a:solidFill>
                <a:latin typeface="+mj-lt"/>
              </a:rPr>
              <a:t>&amp; </a:t>
            </a:r>
            <a:r>
              <a:rPr lang="en-GB" sz="3600" b="1" dirty="0" smtClean="0">
                <a:solidFill>
                  <a:schemeClr val="tx1"/>
                </a:solidFill>
                <a:latin typeface="+mj-lt"/>
              </a:rPr>
              <a:t>India’s Reserves </a:t>
            </a:r>
            <a:endParaRPr lang="en-GB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5010150" y="5200650"/>
            <a:ext cx="1219200" cy="91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0.43%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5010150" y="4468813"/>
            <a:ext cx="12192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0.46%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010150" y="3829050"/>
            <a:ext cx="12192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8%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010150" y="2762250"/>
            <a:ext cx="12192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+mj-lt"/>
              </a:rPr>
              <a:t>% of World Reserves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6229350" y="5200650"/>
            <a:ext cx="2590800" cy="91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will last for 23 years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3028950" y="5200650"/>
            <a:ext cx="1981200" cy="91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628 billion cubic meters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352550" y="5200650"/>
            <a:ext cx="1676400" cy="91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144.8 trillion cubic meter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361950" y="5200650"/>
            <a:ext cx="990600" cy="91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Natural Gas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6229350" y="4468813"/>
            <a:ext cx="25908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will last for 16 years</a:t>
            </a: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028950" y="4468813"/>
            <a:ext cx="19812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658 million tonnes</a:t>
            </a: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1352550" y="4468813"/>
            <a:ext cx="16764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140.4 billion tonnes</a:t>
            </a:r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361950" y="4468813"/>
            <a:ext cx="990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Crude Oil</a:t>
            </a: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6229350" y="3829050"/>
            <a:ext cx="25908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66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GB" sz="2000" dirty="0">
                <a:solidFill>
                  <a:schemeClr val="tx1"/>
                </a:solidFill>
                <a:latin typeface="+mj-lt"/>
              </a:rPr>
              <a:t>last for 200 years</a:t>
            </a: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3028950" y="3829050"/>
            <a:ext cx="19812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84,414 million tonnes</a:t>
            </a:r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1352550" y="3829050"/>
            <a:ext cx="16764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984 billion tonnes</a:t>
            </a:r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361950" y="3829050"/>
            <a:ext cx="990600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dirty="0">
                <a:solidFill>
                  <a:schemeClr val="tx1"/>
                </a:solidFill>
                <a:latin typeface="+mj-lt"/>
              </a:rPr>
              <a:t>Coal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6229350" y="2762250"/>
            <a:ext cx="25908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+mj-lt"/>
              </a:rPr>
              <a:t>Remarks on Indian Reserves</a:t>
            </a:r>
          </a:p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3028950" y="2762250"/>
            <a:ext cx="19812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+mj-lt"/>
              </a:rPr>
              <a:t>India’s Reserves 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1352550" y="2762250"/>
            <a:ext cx="1676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+mj-lt"/>
              </a:rPr>
              <a:t>World’s Reserves 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361950" y="2762250"/>
            <a:ext cx="9906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450"/>
              </a:spcBef>
              <a:buClr>
                <a:srgbClr val="333399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 dirty="0" smtClean="0">
                <a:solidFill>
                  <a:schemeClr val="tx1"/>
                </a:solidFill>
                <a:latin typeface="+mj-lt"/>
              </a:rPr>
              <a:t>Fossil </a:t>
            </a:r>
            <a:endParaRPr lang="en-GB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361950" y="3829050"/>
            <a:ext cx="8458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>
            <a:off x="361950" y="4468813"/>
            <a:ext cx="8458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48" name="Line 28"/>
          <p:cNvSpPr>
            <a:spLocks noChangeShapeType="1"/>
          </p:cNvSpPr>
          <p:nvPr/>
        </p:nvSpPr>
        <p:spPr bwMode="auto">
          <a:xfrm>
            <a:off x="361950" y="6119813"/>
            <a:ext cx="8458200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361950" y="2762250"/>
            <a:ext cx="1588" cy="335756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1352550" y="2762250"/>
            <a:ext cx="1588" cy="3357563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3028950" y="2762250"/>
            <a:ext cx="1588" cy="3357563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5010150" y="2762250"/>
            <a:ext cx="1588" cy="3357563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8820150" y="2762250"/>
            <a:ext cx="1588" cy="3357563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361950" y="5200650"/>
            <a:ext cx="8458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6229350" y="2762250"/>
            <a:ext cx="1588" cy="3357563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021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 smtClean="0"/>
              <a:t>It adds to Global Warming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146814"/>
              </p:ext>
            </p:extLst>
          </p:nvPr>
        </p:nvGraphicFramePr>
        <p:xfrm>
          <a:off x="152400" y="1600200"/>
          <a:ext cx="8839200" cy="51053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10378"/>
                <a:gridCol w="4828822"/>
              </a:tblGrid>
              <a:tr h="8445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Tube Light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200 to 500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4454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Fans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240 to 320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4454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Computers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300 to 1,200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4454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Air Conditioner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(1 TR)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6,000 to 12,000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4454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Water Heater (1 kW)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6,000 kg of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en-US" sz="24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per year 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82684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Generation &amp; Distribution Efficiency of 18%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Operation of 2,500 hours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a year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istrator\My Documents\My Pictures\greenhouse-effe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3437"/>
            <a:ext cx="9144000" cy="689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629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7200" b="1" dirty="0" smtClean="0"/>
              <a:t>How   </a:t>
            </a:r>
          </a:p>
          <a:p>
            <a:pPr>
              <a:lnSpc>
                <a:spcPct val="90000"/>
              </a:lnSpc>
            </a:pPr>
            <a:r>
              <a:rPr lang="en-US" sz="7200" b="1" dirty="0" smtClean="0"/>
              <a:t>can </a:t>
            </a:r>
          </a:p>
          <a:p>
            <a:pPr>
              <a:lnSpc>
                <a:spcPct val="90000"/>
              </a:lnSpc>
            </a:pPr>
            <a:r>
              <a:rPr lang="en-US" sz="7200" b="1" dirty="0" smtClean="0"/>
              <a:t>I</a:t>
            </a:r>
          </a:p>
          <a:p>
            <a:pPr>
              <a:lnSpc>
                <a:spcPct val="90000"/>
              </a:lnSpc>
            </a:pPr>
            <a:r>
              <a:rPr lang="en-US" sz="7200" b="1" dirty="0" smtClean="0"/>
              <a:t>Contribute?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04800"/>
            <a:ext cx="9144000" cy="64008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Take Initiative – Bell the CAT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Switch ON if &amp; only if REQUIRED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Be ALEART! Check for Deviations / Changes.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Set thermostat on the highest comfortable temperature.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Use daylight, wherever possible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7200" dirty="0" smtClean="0"/>
          </a:p>
          <a:p>
            <a:pPr>
              <a:lnSpc>
                <a:spcPct val="90000"/>
              </a:lnSpc>
            </a:pPr>
            <a:endParaRPr lang="en-US" sz="7200" dirty="0"/>
          </a:p>
          <a:p>
            <a:pPr>
              <a:lnSpc>
                <a:spcPct val="90000"/>
              </a:lnSpc>
            </a:pPr>
            <a:r>
              <a:rPr lang="en-US" sz="7200" dirty="0" smtClean="0"/>
              <a:t>Fundamentals 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 smtClean="0"/>
          </a:p>
          <a:p>
            <a:pPr algn="l">
              <a:lnSpc>
                <a:spcPct val="90000"/>
              </a:lnSpc>
            </a:pPr>
            <a:endParaRPr lang="en-US" dirty="0" smtClean="0"/>
          </a:p>
          <a:p>
            <a:pPr algn="l">
              <a:lnSpc>
                <a:spcPct val="90000"/>
              </a:lnSpc>
            </a:pPr>
            <a:r>
              <a:rPr lang="en-US" sz="5400" dirty="0" smtClean="0"/>
              <a:t>Can I contribute? </a:t>
            </a:r>
          </a:p>
          <a:p>
            <a:pPr algn="l">
              <a:lnSpc>
                <a:spcPct val="90000"/>
              </a:lnSpc>
            </a:pPr>
            <a:endParaRPr lang="en-US" sz="5400" dirty="0" smtClean="0"/>
          </a:p>
          <a:p>
            <a:pPr algn="l">
              <a:lnSpc>
                <a:spcPct val="90000"/>
              </a:lnSpc>
            </a:pPr>
            <a:r>
              <a:rPr lang="en-US" sz="5400" dirty="0" smtClean="0"/>
              <a:t>Why should I contribute?</a:t>
            </a:r>
          </a:p>
          <a:p>
            <a:pPr algn="l">
              <a:lnSpc>
                <a:spcPct val="90000"/>
              </a:lnSpc>
            </a:pPr>
            <a:endParaRPr lang="en-US" sz="5400" dirty="0" smtClean="0"/>
          </a:p>
          <a:p>
            <a:pPr algn="l">
              <a:lnSpc>
                <a:spcPct val="90000"/>
              </a:lnSpc>
            </a:pPr>
            <a:r>
              <a:rPr lang="en-US" sz="5400" dirty="0" smtClean="0"/>
              <a:t>How can I contribute?</a:t>
            </a:r>
          </a:p>
          <a:p>
            <a:pPr algn="l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3525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Efficient Equipments.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Minimal Distribution Losses.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Proficient Operation &amp; Maintenance.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Effective Utilization.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Recovery of Waste Energy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 smtClean="0"/>
              <a:t>Efficient Equipments </a:t>
            </a:r>
            <a:endParaRPr lang="en-US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88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  <a:gridCol w="3048000"/>
              </a:tblGrid>
              <a:tr h="105156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Equipment</a:t>
                      </a:r>
                      <a:r>
                        <a:rPr lang="en-US" sz="3600" baseline="0" dirty="0" smtClean="0"/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Normal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Most Efficient </a:t>
                      </a:r>
                      <a:endParaRPr lang="en-US" sz="3600" dirty="0"/>
                    </a:p>
                  </a:txBody>
                  <a:tcPr/>
                </a:tc>
              </a:tr>
              <a:tr h="1051560">
                <a:tc>
                  <a:txBody>
                    <a:bodyPr/>
                    <a:lstStyle/>
                    <a:p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Air Conditioner 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</a:rPr>
                        <a:t> kWh/TR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0.9 kWh/TR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5156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Tube Light 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65 Lumen/Watt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110 Lumen/Watt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51560"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Ballast for tube light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</a:rPr>
                        <a:t> W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</a:rPr>
                        <a:t> W with 10% more light 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515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Glass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100% heat gain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10 to 20%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heat gain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Minimal Distribution Losses 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Cables / Switchgear of correct Specifications . </a:t>
            </a:r>
            <a:r>
              <a:rPr lang="en-US" sz="2400" dirty="0" smtClean="0"/>
              <a:t>(Electricity Boards lose 40 to 50% in Transmission &amp; distribution .)</a:t>
            </a:r>
          </a:p>
          <a:p>
            <a:endParaRPr lang="en-US" dirty="0" smtClean="0"/>
          </a:p>
          <a:p>
            <a:r>
              <a:rPr lang="en-US" dirty="0" smtClean="0"/>
              <a:t>Capacitors at key locations.</a:t>
            </a:r>
          </a:p>
          <a:p>
            <a:endParaRPr lang="en-US" dirty="0" smtClean="0"/>
          </a:p>
          <a:p>
            <a:r>
              <a:rPr lang="en-US" dirty="0" smtClean="0"/>
              <a:t>Regular cleaning / maintenance of the switch gear.</a:t>
            </a:r>
          </a:p>
          <a:p>
            <a:endParaRPr lang="en-US" dirty="0" smtClean="0"/>
          </a:p>
          <a:p>
            <a:r>
              <a:rPr lang="en-US" dirty="0" smtClean="0"/>
              <a:t>Balancing of load.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Proficient Operation &amp; Maintenance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1295400"/>
            <a:ext cx="9067800" cy="556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Regular Cleaning of filters of indoor units.</a:t>
            </a:r>
          </a:p>
          <a:p>
            <a:endParaRPr lang="en-US" dirty="0" smtClean="0"/>
          </a:p>
          <a:p>
            <a:r>
              <a:rPr lang="en-US" dirty="0" smtClean="0"/>
              <a:t>Maintaining correct quantity of refrigerant.</a:t>
            </a:r>
          </a:p>
          <a:p>
            <a:endParaRPr lang="en-US" dirty="0" smtClean="0"/>
          </a:p>
          <a:p>
            <a:r>
              <a:rPr lang="en-US" dirty="0" smtClean="0"/>
              <a:t>Regular cleaning fins, radiators and fan blades of outdoor units.</a:t>
            </a:r>
          </a:p>
          <a:p>
            <a:endParaRPr lang="en-US" dirty="0" smtClean="0"/>
          </a:p>
          <a:p>
            <a:r>
              <a:rPr lang="en-US" dirty="0" smtClean="0"/>
              <a:t>Periodic maintenance of luminaries.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Effective Utilization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Setting thermostat at the maximum comfortable temperature.</a:t>
            </a:r>
          </a:p>
          <a:p>
            <a:endParaRPr lang="en-US" dirty="0" smtClean="0"/>
          </a:p>
          <a:p>
            <a:r>
              <a:rPr lang="en-US" dirty="0" smtClean="0"/>
              <a:t>Maintaining correct illumination level.</a:t>
            </a:r>
          </a:p>
          <a:p>
            <a:endParaRPr lang="en-US" dirty="0" smtClean="0"/>
          </a:p>
          <a:p>
            <a:r>
              <a:rPr lang="en-US" dirty="0" smtClean="0"/>
              <a:t>Switching off equipments in un-occupied areas.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Recovery of Waste Energy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Heat pump for simultaneous generation of hot &amp; cold water.</a:t>
            </a:r>
          </a:p>
          <a:p>
            <a:endParaRPr lang="en-US" dirty="0" smtClean="0"/>
          </a:p>
          <a:p>
            <a:r>
              <a:rPr lang="en-US" dirty="0" smtClean="0"/>
              <a:t>Biogas from canteen waste.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7200" dirty="0" smtClean="0"/>
          </a:p>
          <a:p>
            <a:pPr>
              <a:lnSpc>
                <a:spcPct val="90000"/>
              </a:lnSpc>
            </a:pPr>
            <a:endParaRPr lang="en-US" sz="7200" dirty="0" smtClean="0"/>
          </a:p>
          <a:p>
            <a:pPr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7200" dirty="0" smtClean="0"/>
              <a:t>Air Conditioners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570"/>
            <a:ext cx="91440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j-lt"/>
                <a:ea typeface="+mj-ea"/>
                <a:cs typeface="+mj-cs"/>
              </a:rPr>
              <a:t>Window Air Conditioner</a:t>
            </a:r>
          </a:p>
        </p:txBody>
      </p:sp>
      <p:pic>
        <p:nvPicPr>
          <p:cNvPr id="464898" name="Picture 2" descr="C:\Documents and Settings\Administrator\My Documents\My Pictures\air_conditio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20327"/>
            <a:ext cx="9144000" cy="603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Split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+mj-lt"/>
                <a:ea typeface="+mj-ea"/>
                <a:cs typeface="+mj-cs"/>
              </a:rPr>
              <a:t> Air Conditioner</a:t>
            </a:r>
          </a:p>
        </p:txBody>
      </p:sp>
      <p:pic>
        <p:nvPicPr>
          <p:cNvPr id="466946" name="Picture 2" descr="C:\Documents and Settings\Administrator\My Documents\My Pictures\splitdia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Effect of Temperature</a:t>
            </a:r>
            <a:endParaRPr lang="en-US" sz="4000" b="1" dirty="0"/>
          </a:p>
        </p:txBody>
      </p:sp>
      <p:graphicFrame>
        <p:nvGraphicFramePr>
          <p:cNvPr id="199795" name="Group 11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584142662"/>
              </p:ext>
            </p:extLst>
          </p:nvPr>
        </p:nvGraphicFramePr>
        <p:xfrm>
          <a:off x="0" y="990597"/>
          <a:ext cx="9144000" cy="5505783"/>
        </p:xfrm>
        <a:graphic>
          <a:graphicData uri="http://schemas.openxmlformats.org/drawingml/2006/table">
            <a:tbl>
              <a:tblPr/>
              <a:tblGrid>
                <a:gridCol w="3944471"/>
                <a:gridCol w="2061882"/>
                <a:gridCol w="1792941"/>
                <a:gridCol w="1344706"/>
              </a:tblGrid>
              <a:tr h="5334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Evaporator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Temperature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Condenser Temperature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+40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+50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+5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(kW)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kW/TR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</a:t>
                      </a:r>
                      <a:endParaRPr kumimoji="0" lang="en-US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(kW)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0.968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KW/TR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-5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Power (kW)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0.896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0.994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KW/TR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9779" name="Text Box 99"/>
          <p:cNvSpPr txBox="1">
            <a:spLocks noChangeArrowheads="1"/>
          </p:cNvSpPr>
          <p:nvPr/>
        </p:nvSpPr>
        <p:spPr bwMode="auto">
          <a:xfrm>
            <a:off x="228600" y="64770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0"/>
            <a:ext cx="9067800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7200" dirty="0" smtClean="0"/>
              <a:t>Each one of us </a:t>
            </a:r>
          </a:p>
          <a:p>
            <a:pPr>
              <a:lnSpc>
                <a:spcPct val="90000"/>
              </a:lnSpc>
            </a:pPr>
            <a:endParaRPr lang="en-US" sz="7200" dirty="0" smtClean="0"/>
          </a:p>
          <a:p>
            <a:pPr>
              <a:lnSpc>
                <a:spcPct val="90000"/>
              </a:lnSpc>
            </a:pPr>
            <a:r>
              <a:rPr lang="en-US" sz="7200" dirty="0" smtClean="0"/>
              <a:t>can </a:t>
            </a:r>
          </a:p>
          <a:p>
            <a:pPr>
              <a:lnSpc>
                <a:spcPct val="90000"/>
              </a:lnSpc>
            </a:pPr>
            <a:endParaRPr lang="en-US" sz="7200" dirty="0" smtClean="0"/>
          </a:p>
          <a:p>
            <a:pPr>
              <a:lnSpc>
                <a:spcPct val="90000"/>
              </a:lnSpc>
            </a:pPr>
            <a:r>
              <a:rPr lang="en-US" sz="7200" dirty="0" smtClean="0"/>
              <a:t>Contribute!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781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Each 1 </a:t>
            </a:r>
            <a:r>
              <a:rPr lang="en-US" sz="3600" baseline="30000" dirty="0" smtClean="0"/>
              <a:t>o</a:t>
            </a:r>
            <a:r>
              <a:rPr lang="en-US" sz="3600" dirty="0" smtClean="0"/>
              <a:t>C increase in thermostat setting saves 3 to 5% in power.  It also drops capacity by 1.5 to 2%. </a:t>
            </a:r>
          </a:p>
          <a:p>
            <a:endParaRPr lang="en-US" sz="3600" dirty="0" smtClean="0"/>
          </a:p>
          <a:p>
            <a:r>
              <a:rPr lang="en-US" sz="3600" dirty="0" smtClean="0"/>
              <a:t>Each 1 </a:t>
            </a:r>
            <a:r>
              <a:rPr lang="en-US" sz="3600" baseline="30000" dirty="0" smtClean="0"/>
              <a:t>o</a:t>
            </a:r>
            <a:r>
              <a:rPr lang="en-US" sz="3600" dirty="0" smtClean="0"/>
              <a:t>C rise in condensing temperature increases power by 5 to 6%. It also reduces capacity by 3 to 4%.</a:t>
            </a:r>
          </a:p>
          <a:p>
            <a:endParaRPr lang="en-US" sz="3600" dirty="0"/>
          </a:p>
          <a:p>
            <a:r>
              <a:rPr lang="en-US" sz="3600" dirty="0"/>
              <a:t>Solar rays directly falling on the condenser can increase power by 5 to 15%. It shall also reduce capacity by 3 to 10</a:t>
            </a:r>
            <a:r>
              <a:rPr lang="en-US" sz="3600" dirty="0" smtClean="0"/>
              <a:t>%.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3000"/>
          </a:xfrm>
        </p:spPr>
        <p:txBody>
          <a:bodyPr/>
          <a:lstStyle/>
          <a:p>
            <a:r>
              <a:rPr lang="en-US" b="1" dirty="0" smtClean="0"/>
              <a:t>Heat load on Air Conditioners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lvl="0" algn="l">
              <a:buFont typeface="Arial" pitchFamily="34" charset="0"/>
              <a:buChar char="•"/>
            </a:pPr>
            <a:r>
              <a:rPr lang="en-US" dirty="0" smtClean="0"/>
              <a:t>Human beings – 20 to 40% of load </a:t>
            </a: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lvl="0" algn="l">
              <a:buFont typeface="Arial" pitchFamily="34" charset="0"/>
              <a:buChar char="•"/>
            </a:pPr>
            <a:r>
              <a:rPr lang="en-US" dirty="0" smtClean="0"/>
              <a:t>Heat ingress from windows – Up to 0.8 TR/M</a:t>
            </a:r>
            <a:r>
              <a:rPr lang="en-US" baseline="30000" dirty="0" smtClean="0"/>
              <a:t>2</a:t>
            </a:r>
            <a:r>
              <a:rPr lang="en-US" dirty="0" smtClean="0"/>
              <a:t>/day.</a:t>
            </a: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lvl="0" algn="l">
              <a:buFont typeface="Arial" pitchFamily="34" charset="0"/>
              <a:buChar char="•"/>
            </a:pPr>
            <a:r>
              <a:rPr lang="en-US" dirty="0" smtClean="0"/>
              <a:t>Heat gain through ceiling – Up to 1.5 TR/M</a:t>
            </a:r>
            <a:r>
              <a:rPr lang="en-US" baseline="30000" dirty="0" smtClean="0"/>
              <a:t>2</a:t>
            </a:r>
            <a:r>
              <a:rPr lang="en-US" dirty="0" smtClean="0"/>
              <a:t>/day.</a:t>
            </a: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Heat ingress through openings. </a:t>
            </a: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lvl="0" algn="l">
              <a:buFont typeface="Arial" pitchFamily="34" charset="0"/>
              <a:buChar char="•"/>
            </a:pPr>
            <a:r>
              <a:rPr lang="en-US" dirty="0" smtClean="0"/>
              <a:t>Heat gain through walls,  window frames, doors</a:t>
            </a:r>
          </a:p>
          <a:p>
            <a:pPr lvl="0" algn="l">
              <a:buFont typeface="Arial" pitchFamily="34" charset="0"/>
              <a:buChar char="•"/>
            </a:pPr>
            <a:endParaRPr lang="en-US" dirty="0" smtClean="0"/>
          </a:p>
          <a:p>
            <a:pPr lvl="0" algn="l">
              <a:buFont typeface="Arial" pitchFamily="34" charset="0"/>
              <a:buChar char="•"/>
            </a:pPr>
            <a:r>
              <a:rPr lang="en-US" dirty="0" smtClean="0"/>
              <a:t>Heat load from computers , printers &amp; lighting.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8000" dirty="0" smtClean="0"/>
              <a:t>Lighting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3200" b="1" dirty="0" smtClean="0"/>
              <a:t>Light Sources </a:t>
            </a:r>
            <a:endParaRPr lang="en-US" sz="3200" b="1" dirty="0"/>
          </a:p>
        </p:txBody>
      </p:sp>
      <p:graphicFrame>
        <p:nvGraphicFramePr>
          <p:cNvPr id="112812" name="Group 1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61550460"/>
              </p:ext>
            </p:extLst>
          </p:nvPr>
        </p:nvGraphicFramePr>
        <p:xfrm>
          <a:off x="0" y="767588"/>
          <a:ext cx="9144000" cy="6090412"/>
        </p:xfrm>
        <a:graphic>
          <a:graphicData uri="http://schemas.openxmlformats.org/drawingml/2006/table">
            <a:tbl>
              <a:tblPr/>
              <a:tblGrid>
                <a:gridCol w="2846717"/>
                <a:gridCol w="1525798"/>
                <a:gridCol w="1752240"/>
                <a:gridCol w="1639019"/>
                <a:gridCol w="1380226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Description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Rating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Efficacy Lumen/W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CRI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Life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Hour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Incandescent Bulb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 to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 to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Fluorescent Tube Light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to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to 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65 to 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Compact </a:t>
                      </a: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Fluorescent Lamp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to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 to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 to 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High Pressure  Mercury Vapour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 to 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 to 50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8000 to 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Pressure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Sodium Vapour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 to  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 to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Metal Halide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 to 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70 to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LED Lamps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0.1 to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60 to 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 to 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50000 to 100000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Illumination Level </a:t>
            </a:r>
            <a:endParaRPr lang="en-US" sz="3600" b="1" dirty="0"/>
          </a:p>
        </p:txBody>
      </p:sp>
      <p:graphicFrame>
        <p:nvGraphicFramePr>
          <p:cNvPr id="114733" name="Group 4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05828815"/>
              </p:ext>
            </p:extLst>
          </p:nvPr>
        </p:nvGraphicFramePr>
        <p:xfrm>
          <a:off x="0" y="1219202"/>
          <a:ext cx="9144001" cy="5638797"/>
        </p:xfrm>
        <a:graphic>
          <a:graphicData uri="http://schemas.openxmlformats.org/drawingml/2006/table">
            <a:tbl>
              <a:tblPr/>
              <a:tblGrid>
                <a:gridCol w="2852257"/>
                <a:gridCol w="2852257"/>
                <a:gridCol w="3439487"/>
              </a:tblGrid>
              <a:tr h="1122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General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  to  50  Lux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Outdoor, stores, Yards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Interior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 to 200 Lux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Warehouse,  Dining Hall, Lobby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Office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150 to 250 Lux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Office work / Reading 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Workshop &amp; Drawing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300 to 500 Lux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Inspection &amp; Drawing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8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Task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500 &amp; Above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Visually difficult task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8000" dirty="0" smtClean="0"/>
              <a:t>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CPU</a:t>
            </a:r>
            <a:endParaRPr lang="en-US" sz="48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421506"/>
              </p:ext>
            </p:extLst>
          </p:nvPr>
        </p:nvGraphicFramePr>
        <p:xfrm>
          <a:off x="152400" y="1600200"/>
          <a:ext cx="8915400" cy="51435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71800"/>
                <a:gridCol w="2971800"/>
                <a:gridCol w="2971800"/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Description</a:t>
                      </a:r>
                      <a:r>
                        <a:rPr lang="en-US" sz="4000" baseline="0" dirty="0" smtClean="0"/>
                        <a:t> </a:t>
                      </a:r>
                      <a:endParaRPr lang="en-US" sz="4000" dirty="0"/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Tower</a:t>
                      </a:r>
                      <a:r>
                        <a:rPr lang="en-US" sz="4000" baseline="0" dirty="0" smtClean="0"/>
                        <a:t> </a:t>
                      </a:r>
                      <a:endParaRPr lang="en-US" sz="4000" dirty="0"/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Laptop</a:t>
                      </a:r>
                      <a:endParaRPr lang="en-US" sz="4000" dirty="0"/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Maximum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75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Average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Idle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Stand by / Hibernate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 to 5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Power Supply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2296" marR="82296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/>
              <a:t>Monitor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93358"/>
              </p:ext>
            </p:extLst>
          </p:nvPr>
        </p:nvGraphicFramePr>
        <p:xfrm>
          <a:off x="152400" y="1143003"/>
          <a:ext cx="8839200" cy="5562596"/>
        </p:xfrm>
        <a:graphic>
          <a:graphicData uri="http://schemas.openxmlformats.org/drawingml/2006/table">
            <a:tbl>
              <a:tblPr/>
              <a:tblGrid>
                <a:gridCol w="2946400"/>
                <a:gridCol w="2946400"/>
                <a:gridCol w="2946400"/>
              </a:tblGrid>
              <a:tr h="5562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CRT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LCD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Consumption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 W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 W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Screen </a:t>
                      </a:r>
                      <a:r>
                        <a:rPr lang="en-IN" sz="3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colour </a:t>
                      </a:r>
                      <a:endParaRPr lang="en-IN" sz="3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Highly Sensitive.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Insensitive.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5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Brightness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Moderately sensitive.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Sensitive.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59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Contrast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Sparingly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Insensitive.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5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sensitive. 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112521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Turned off - Power Setting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2W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W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5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IN" sz="3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Screen Saver Mode consumes similar  power.</a:t>
                      </a:r>
                    </a:p>
                  </a:txBody>
                  <a:tcPr marL="6974" marR="6974" marT="6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b="1" dirty="0" smtClean="0"/>
              <a:t>Printers &amp; Scanners</a:t>
            </a:r>
            <a:endParaRPr lang="en-US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29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Description</a:t>
                      </a:r>
                      <a:r>
                        <a:rPr lang="en-US" sz="4000" baseline="0" dirty="0" smtClean="0"/>
                        <a:t> </a:t>
                      </a:r>
                      <a:endParaRPr lang="en-US" sz="4000" dirty="0"/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Power </a:t>
                      </a:r>
                      <a:endParaRPr lang="en-US" sz="4000" dirty="0"/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Idle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Scanning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Printing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35 W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123444" marR="123444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Monitoring &amp; Control </a:t>
            </a:r>
          </a:p>
          <a:p>
            <a:endParaRPr lang="en-US" dirty="0" smtClean="0"/>
          </a:p>
          <a:p>
            <a:r>
              <a:rPr lang="en-US" dirty="0" smtClean="0"/>
              <a:t>Equipment Maintenance 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Heat ingress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Hall conditions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Energy Saving gadgets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Usage of daylight </a:t>
            </a:r>
          </a:p>
          <a:p>
            <a:pPr lvl="0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/>
              <a:t>Road Ahead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0678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Switching ON gadgets </a:t>
            </a:r>
            <a:br>
              <a:rPr lang="en-US" b="1" dirty="0" smtClean="0"/>
            </a:br>
            <a:r>
              <a:rPr lang="en-US" b="1" dirty="0" smtClean="0"/>
              <a:t>if &amp; Only if </a:t>
            </a:r>
            <a:br>
              <a:rPr lang="en-US" b="1" dirty="0" smtClean="0"/>
            </a:br>
            <a:r>
              <a:rPr lang="en-US" b="1" dirty="0" smtClean="0"/>
              <a:t>Required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502920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Lights &amp; fans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Computers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Air Conditioning system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Pumps , Elevators &amp; other Auxiliaries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Day to day consumption 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Consumption during non-working period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Performance of Air Conditioners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Hall Conditions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Switching ON if &amp; only If required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 smtClean="0"/>
              <a:t>Monitoring &amp; Control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1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Filter cleaning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Refrigerant Quantity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Radiator cleaning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Cleaning of luminaries 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 smtClean="0"/>
              <a:t>Equipment Maintenance 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Films / coating for glass - Reject 75% of solar heat.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Coating for Ceiling - Reradiate 85% of solar heat.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Outdoor units in Shade / with Plant cover 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Plug leakages / gaps to arrest leakages.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Computers - TFT &amp; Effective Power Management system.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Heat Ingress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Maintain Highest comfortable Temperature.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Switch Off, if not occupied.</a:t>
            </a:r>
          </a:p>
          <a:p>
            <a:pPr lvl="0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Hall Conditions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Intelligent Energy saver for A Cs – saves 15 to 25% energy.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Timer based Energy saver for A Cs – saves 10 to 15% energy.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Capacitors – minimize cable losses.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Solar Water Heater.</a:t>
            </a:r>
          </a:p>
          <a:p>
            <a:pPr lvl="0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Energy Saving Gadgets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dirty="0"/>
              <a:t>Energy Conservation </a:t>
            </a:r>
            <a:r>
              <a:rPr lang="en-US" dirty="0" smtClean="0"/>
              <a:t>Initiatives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3200" dirty="0"/>
              <a:t>Commuting &amp; Travelling </a:t>
            </a:r>
            <a:endParaRPr lang="en-US" sz="32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3200" dirty="0" smtClean="0"/>
              <a:t>Home</a:t>
            </a:r>
            <a:endParaRPr lang="en-US" sz="32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3200" dirty="0"/>
              <a:t>Housing Society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3200" dirty="0"/>
              <a:t>Community</a:t>
            </a:r>
          </a:p>
          <a:p>
            <a:pPr lvl="0">
              <a:defRPr/>
            </a:pPr>
            <a:endParaRPr lang="en-US" dirty="0"/>
          </a:p>
          <a:p>
            <a:pPr lvl="0">
              <a:defRPr/>
            </a:pPr>
            <a:r>
              <a:rPr lang="en-US" dirty="0"/>
              <a:t>Benchmarking specific energy </a:t>
            </a:r>
            <a:r>
              <a:rPr lang="en-US" dirty="0" smtClean="0"/>
              <a:t>consumption</a:t>
            </a:r>
            <a:endParaRPr lang="en-US" dirty="0"/>
          </a:p>
          <a:p>
            <a:pPr lvl="0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Beyond Office 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9800" dirty="0" smtClean="0"/>
              <a:t>Thank </a:t>
            </a:r>
            <a:br>
              <a:rPr lang="en-US" sz="9800" dirty="0" smtClean="0"/>
            </a:br>
            <a:r>
              <a:rPr lang="en-US" sz="9800" dirty="0" smtClean="0"/>
              <a:t>You!</a:t>
            </a:r>
            <a:br>
              <a:rPr lang="en-US" sz="9800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1066800"/>
          </a:xfrm>
        </p:spPr>
        <p:txBody>
          <a:bodyPr>
            <a:normAutofit/>
          </a:bodyPr>
          <a:lstStyle/>
          <a:p>
            <a:r>
              <a:rPr lang="en-US" b="1" dirty="0" smtClean="0"/>
              <a:t>Being observant  about 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Consumption during non-working periods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Changes in the consumption / usage patterns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Part load operation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Losses &amp; unaccounted consumption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Consumption during non-working periods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295400"/>
            <a:ext cx="9067800" cy="55626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Office Premises – Power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Factory – Pump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Lighting - Single Switch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Lighting - Street / Parking Area</a:t>
            </a:r>
          </a:p>
          <a:p>
            <a:pPr marL="457200" indent="-457200" algn="l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45" y="0"/>
            <a:ext cx="89154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Changes in consumption / usage patterns 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295400"/>
            <a:ext cx="8991600" cy="55626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Overall Consumption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Air Compressors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Water Pumps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Air Conditioning System </a:t>
            </a:r>
          </a:p>
          <a:p>
            <a:pPr marL="457200" indent="-457200" algn="l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Part Load Operation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Centralized Air Conditioning System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Air Compressors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099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Losses &amp; Unaccounted Consumption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295400"/>
            <a:ext cx="9067800" cy="55626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dirty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Cable Losses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Power Theft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Faulty Meters </a:t>
            </a:r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457200" indent="-457200" algn="l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Unmonitored consumption </a:t>
            </a:r>
          </a:p>
          <a:p>
            <a:pPr marL="457200" indent="-457200" algn="l">
              <a:lnSpc>
                <a:spcPct val="90000"/>
              </a:lnSpc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1374</Words>
  <Application>Microsoft Office PowerPoint</Application>
  <PresentationFormat>On-screen Show (4:3)</PresentationFormat>
  <Paragraphs>484</Paragraphs>
  <Slides>46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Book Antiqua</vt:lpstr>
      <vt:lpstr>Calibri</vt:lpstr>
      <vt:lpstr>Times New Roman</vt:lpstr>
      <vt:lpstr>Wingdings</vt:lpstr>
      <vt:lpstr>Office Theme</vt:lpstr>
      <vt:lpstr>ENERGY Conservation</vt:lpstr>
      <vt:lpstr>PowerPoint Presentation</vt:lpstr>
      <vt:lpstr>PowerPoint Presentation</vt:lpstr>
      <vt:lpstr>Switching ON gadgets  if &amp; Only if  Required </vt:lpstr>
      <vt:lpstr>Being observant  about  </vt:lpstr>
      <vt:lpstr>Consumption during non-working periods </vt:lpstr>
      <vt:lpstr>Changes in consumption / usage patterns  </vt:lpstr>
      <vt:lpstr>Part Load Operation </vt:lpstr>
      <vt:lpstr>Losses &amp; Unaccounted Consumption</vt:lpstr>
      <vt:lpstr>PowerPoint Presentation</vt:lpstr>
      <vt:lpstr>It Cost Money!</vt:lpstr>
      <vt:lpstr>It depletes Natural Resources</vt:lpstr>
      <vt:lpstr>PowerPoint Presentation</vt:lpstr>
      <vt:lpstr>It adds to Global Warming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Efficient Equipments </vt:lpstr>
      <vt:lpstr>Minimal Distribution Losses </vt:lpstr>
      <vt:lpstr>Proficient Operation &amp; Maintenance</vt:lpstr>
      <vt:lpstr>Effective Utilization </vt:lpstr>
      <vt:lpstr>Recovery of Waste Energy</vt:lpstr>
      <vt:lpstr>PowerPoint Presentation</vt:lpstr>
      <vt:lpstr>PowerPoint Presentation</vt:lpstr>
      <vt:lpstr>PowerPoint Presentation</vt:lpstr>
      <vt:lpstr>Effect of Temperature</vt:lpstr>
      <vt:lpstr>PowerPoint Presentation</vt:lpstr>
      <vt:lpstr>Heat load on Air Conditioners </vt:lpstr>
      <vt:lpstr>PowerPoint Presentation</vt:lpstr>
      <vt:lpstr>Light Sources </vt:lpstr>
      <vt:lpstr>Illumination Level </vt:lpstr>
      <vt:lpstr>PowerPoint Presentation</vt:lpstr>
      <vt:lpstr>CPU</vt:lpstr>
      <vt:lpstr>Monitor </vt:lpstr>
      <vt:lpstr>Printers &amp; Scanners</vt:lpstr>
      <vt:lpstr>Road Ahead </vt:lpstr>
      <vt:lpstr>Monitoring &amp; Control</vt:lpstr>
      <vt:lpstr>Equipment Maintenance  </vt:lpstr>
      <vt:lpstr>Heat Ingress </vt:lpstr>
      <vt:lpstr>Hall Conditions</vt:lpstr>
      <vt:lpstr>Energy Saving Gadgets </vt:lpstr>
      <vt:lpstr>Beyond Office  </vt:lpstr>
      <vt:lpstr>  Thank  You!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Ravi</dc:creator>
  <cp:lastModifiedBy>Ishan Datar</cp:lastModifiedBy>
  <cp:revision>150</cp:revision>
  <dcterms:modified xsi:type="dcterms:W3CDTF">2014-04-03T13:45:08Z</dcterms:modified>
</cp:coreProperties>
</file>