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9.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0.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1.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2.xml" ContentType="application/vnd.openxmlformats-officedocument.presentationml.notesSl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notesMasterIdLst>
    <p:notesMasterId r:id="rId40"/>
  </p:notesMasterIdLst>
  <p:sldIdLst>
    <p:sldId id="257" r:id="rId2"/>
    <p:sldId id="350" r:id="rId3"/>
    <p:sldId id="360" r:id="rId4"/>
    <p:sldId id="412" r:id="rId5"/>
    <p:sldId id="361" r:id="rId6"/>
    <p:sldId id="431" r:id="rId7"/>
    <p:sldId id="432" r:id="rId8"/>
    <p:sldId id="429" r:id="rId9"/>
    <p:sldId id="430" r:id="rId10"/>
    <p:sldId id="423" r:id="rId11"/>
    <p:sldId id="433" r:id="rId12"/>
    <p:sldId id="434" r:id="rId13"/>
    <p:sldId id="435" r:id="rId14"/>
    <p:sldId id="436" r:id="rId15"/>
    <p:sldId id="449" r:id="rId16"/>
    <p:sldId id="450" r:id="rId17"/>
    <p:sldId id="439" r:id="rId18"/>
    <p:sldId id="440" r:id="rId19"/>
    <p:sldId id="437" r:id="rId20"/>
    <p:sldId id="422" r:id="rId21"/>
    <p:sldId id="438" r:id="rId22"/>
    <p:sldId id="381" r:id="rId23"/>
    <p:sldId id="386" r:id="rId24"/>
    <p:sldId id="387" r:id="rId25"/>
    <p:sldId id="441" r:id="rId26"/>
    <p:sldId id="442" r:id="rId27"/>
    <p:sldId id="443" r:id="rId28"/>
    <p:sldId id="444" r:id="rId29"/>
    <p:sldId id="446" r:id="rId30"/>
    <p:sldId id="445" r:id="rId31"/>
    <p:sldId id="448" r:id="rId32"/>
    <p:sldId id="447" r:id="rId33"/>
    <p:sldId id="388" r:id="rId34"/>
    <p:sldId id="389" r:id="rId35"/>
    <p:sldId id="390" r:id="rId36"/>
    <p:sldId id="391" r:id="rId37"/>
    <p:sldId id="393" r:id="rId38"/>
    <p:sldId id="408"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15E1C7-D85A-4A5F-8135-44385C1595F2}" v="3" dt="2019-04-26T03:09:42.7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511" autoAdjust="0"/>
  </p:normalViewPr>
  <p:slideViewPr>
    <p:cSldViewPr>
      <p:cViewPr varScale="1">
        <p:scale>
          <a:sx n="64" d="100"/>
          <a:sy n="64" d="100"/>
        </p:scale>
        <p:origin x="1340"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vindra Datar" userId="44a5fabf619363e5" providerId="LiveId" clId="{5345D953-A09F-4134-BAE7-06929C89DA2F}"/>
    <pc:docChg chg="custSel modSld">
      <pc:chgData name="Ravindra Datar" userId="44a5fabf619363e5" providerId="LiveId" clId="{5345D953-A09F-4134-BAE7-06929C89DA2F}" dt="2019-04-26T03:10:48.490" v="302" actId="6549"/>
      <pc:docMkLst>
        <pc:docMk/>
      </pc:docMkLst>
      <pc:sldChg chg="modSp">
        <pc:chgData name="Ravindra Datar" userId="44a5fabf619363e5" providerId="LiveId" clId="{5345D953-A09F-4134-BAE7-06929C89DA2F}" dt="2019-04-26T03:05:37.277" v="129" actId="6549"/>
        <pc:sldMkLst>
          <pc:docMk/>
          <pc:sldMk cId="0" sldId="360"/>
        </pc:sldMkLst>
        <pc:spChg chg="mod">
          <ac:chgData name="Ravindra Datar" userId="44a5fabf619363e5" providerId="LiveId" clId="{5345D953-A09F-4134-BAE7-06929C89DA2F}" dt="2019-04-26T03:05:37.277" v="129" actId="6549"/>
          <ac:spMkLst>
            <pc:docMk/>
            <pc:sldMk cId="0" sldId="360"/>
            <ac:spMk id="256003" creationId="{00000000-0000-0000-0000-000000000000}"/>
          </ac:spMkLst>
        </pc:spChg>
      </pc:sldChg>
      <pc:sldChg chg="modSp">
        <pc:chgData name="Ravindra Datar" userId="44a5fabf619363e5" providerId="LiveId" clId="{5345D953-A09F-4134-BAE7-06929C89DA2F}" dt="2019-04-26T03:05:04.447" v="122" actId="6549"/>
        <pc:sldMkLst>
          <pc:docMk/>
          <pc:sldMk cId="0" sldId="393"/>
        </pc:sldMkLst>
        <pc:spChg chg="mod">
          <ac:chgData name="Ravindra Datar" userId="44a5fabf619363e5" providerId="LiveId" clId="{5345D953-A09F-4134-BAE7-06929C89DA2F}" dt="2019-04-26T03:05:04.447" v="122" actId="6549"/>
          <ac:spMkLst>
            <pc:docMk/>
            <pc:sldMk cId="0" sldId="393"/>
            <ac:spMk id="3" creationId="{00000000-0000-0000-0000-000000000000}"/>
          </ac:spMkLst>
        </pc:spChg>
      </pc:sldChg>
      <pc:sldChg chg="modSp">
        <pc:chgData name="Ravindra Datar" userId="44a5fabf619363e5" providerId="LiveId" clId="{5345D953-A09F-4134-BAE7-06929C89DA2F}" dt="2019-04-26T03:09:51.442" v="279" actId="27636"/>
        <pc:sldMkLst>
          <pc:docMk/>
          <pc:sldMk cId="0" sldId="412"/>
        </pc:sldMkLst>
        <pc:spChg chg="mod">
          <ac:chgData name="Ravindra Datar" userId="44a5fabf619363e5" providerId="LiveId" clId="{5345D953-A09F-4134-BAE7-06929C89DA2F}" dt="2019-04-26T03:09:51.442" v="279" actId="27636"/>
          <ac:spMkLst>
            <pc:docMk/>
            <pc:sldMk cId="0" sldId="412"/>
            <ac:spMk id="256003" creationId="{00000000-0000-0000-0000-000000000000}"/>
          </ac:spMkLst>
        </pc:spChg>
      </pc:sldChg>
      <pc:sldChg chg="modSp">
        <pc:chgData name="Ravindra Datar" userId="44a5fabf619363e5" providerId="LiveId" clId="{5345D953-A09F-4134-BAE7-06929C89DA2F}" dt="2019-04-26T03:10:48.490" v="302" actId="6549"/>
        <pc:sldMkLst>
          <pc:docMk/>
          <pc:sldMk cId="1836152993" sldId="431"/>
        </pc:sldMkLst>
        <pc:spChg chg="mod">
          <ac:chgData name="Ravindra Datar" userId="44a5fabf619363e5" providerId="LiveId" clId="{5345D953-A09F-4134-BAE7-06929C89DA2F}" dt="2019-04-26T03:10:48.490" v="302" actId="6549"/>
          <ac:spMkLst>
            <pc:docMk/>
            <pc:sldMk cId="1836152993" sldId="431"/>
            <ac:spMk id="260099" creationId="{00000000-0000-0000-0000-000000000000}"/>
          </ac:spMkLst>
        </pc:sp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Datar\Documents\projects-active\409%20glenmark%20mahpe\409%20data\409%20illumination.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4.bin"/><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oleObject" Target="file:///C:\Users\Datar\Documents\projects-active\409%20glenmark%20mahpe\409%20data\409%20illumination.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D:\SCPL%20Documents\projects-complete\423%20sunjewels\423%20data%20eliganza\423e%20illumination.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4651201240552892E-2"/>
          <c:y val="0.13995957066862905"/>
          <c:w val="0.90232599124545387"/>
          <c:h val="0.73428064611657551"/>
        </c:manualLayout>
      </c:layout>
      <c:barChart>
        <c:barDir val="col"/>
        <c:grouping val="clustered"/>
        <c:varyColors val="0"/>
        <c:ser>
          <c:idx val="2"/>
          <c:order val="0"/>
          <c:spPr>
            <a:solidFill>
              <a:srgbClr val="FFFFCC"/>
            </a:solidFill>
            <a:ln w="12700">
              <a:solidFill>
                <a:srgbClr val="000000"/>
              </a:solidFill>
              <a:prstDash val="solid"/>
            </a:ln>
          </c:spPr>
          <c:invertIfNegative val="0"/>
          <c:cat>
            <c:strRef>
              <c:f>'basic data'!$A$2:$A$13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Sheet1!$B$2:$B$13</c:f>
              <c:numCache>
                <c:formatCode>0.0</c:formatCode>
                <c:ptCount val="12"/>
                <c:pt idx="0">
                  <c:v>25.066666666666666</c:v>
                </c:pt>
                <c:pt idx="1">
                  <c:v>23.813333333333333</c:v>
                </c:pt>
                <c:pt idx="2">
                  <c:v>27.573333333333338</c:v>
                </c:pt>
                <c:pt idx="3">
                  <c:v>28.826666666666664</c:v>
                </c:pt>
                <c:pt idx="4">
                  <c:v>29.278333333333332</c:v>
                </c:pt>
                <c:pt idx="5">
                  <c:v>37.661493333333325</c:v>
                </c:pt>
                <c:pt idx="6">
                  <c:v>39.957013333333336</c:v>
                </c:pt>
                <c:pt idx="7">
                  <c:v>33.2577</c:v>
                </c:pt>
                <c:pt idx="8">
                  <c:v>35.073</c:v>
                </c:pt>
                <c:pt idx="9">
                  <c:v>33.729799999999997</c:v>
                </c:pt>
                <c:pt idx="10">
                  <c:v>26.00264</c:v>
                </c:pt>
                <c:pt idx="11">
                  <c:v>24.555666666666667</c:v>
                </c:pt>
              </c:numCache>
            </c:numRef>
          </c:val>
          <c:extLst>
            <c:ext xmlns:c16="http://schemas.microsoft.com/office/drawing/2014/chart" uri="{C3380CC4-5D6E-409C-BE32-E72D297353CC}">
              <c16:uniqueId val="{00000000-19DA-4CEE-971D-4050996F9B64}"/>
            </c:ext>
          </c:extLst>
        </c:ser>
        <c:dLbls>
          <c:showLegendKey val="0"/>
          <c:showVal val="0"/>
          <c:showCatName val="0"/>
          <c:showSerName val="0"/>
          <c:showPercent val="0"/>
          <c:showBubbleSize val="0"/>
        </c:dLbls>
        <c:gapWidth val="150"/>
        <c:axId val="252333304"/>
        <c:axId val="252335264"/>
      </c:barChart>
      <c:catAx>
        <c:axId val="252333304"/>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800" b="1" i="0" u="none" strike="noStrike" baseline="0">
                <a:solidFill>
                  <a:srgbClr val="000000"/>
                </a:solidFill>
                <a:latin typeface="Tahoma"/>
                <a:ea typeface="Tahoma"/>
                <a:cs typeface="Tahoma"/>
              </a:defRPr>
            </a:pPr>
            <a:endParaRPr lang="en-US"/>
          </a:p>
        </c:txPr>
        <c:crossAx val="252335264"/>
        <c:crosses val="autoZero"/>
        <c:auto val="1"/>
        <c:lblAlgn val="ctr"/>
        <c:lblOffset val="100"/>
        <c:tickLblSkip val="1"/>
        <c:tickMarkSkip val="1"/>
        <c:noMultiLvlLbl val="0"/>
      </c:catAx>
      <c:valAx>
        <c:axId val="252335264"/>
        <c:scaling>
          <c:orientation val="minMax"/>
        </c:scaling>
        <c:delete val="0"/>
        <c:axPos val="l"/>
        <c:majorGridlines>
          <c:spPr>
            <a:ln w="3175">
              <a:solidFill>
                <a:srgbClr val="000000"/>
              </a:solidFill>
              <a:prstDash val="solid"/>
            </a:ln>
          </c:spPr>
        </c:majorGridlines>
        <c:numFmt formatCode="0.0" sourceLinked="1"/>
        <c:majorTickMark val="out"/>
        <c:minorTickMark val="none"/>
        <c:tickLblPos val="nextTo"/>
        <c:spPr>
          <a:ln w="3175">
            <a:solidFill>
              <a:srgbClr val="000000"/>
            </a:solidFill>
            <a:prstDash val="solid"/>
          </a:ln>
        </c:spPr>
        <c:txPr>
          <a:bodyPr rot="0" vert="horz"/>
          <a:lstStyle/>
          <a:p>
            <a:pPr>
              <a:defRPr sz="800" b="1" i="0" u="none" strike="noStrike" baseline="0">
                <a:solidFill>
                  <a:srgbClr val="000000"/>
                </a:solidFill>
                <a:latin typeface="Tahoma"/>
                <a:ea typeface="Tahoma"/>
                <a:cs typeface="Tahoma"/>
              </a:defRPr>
            </a:pPr>
            <a:endParaRPr lang="en-US"/>
          </a:p>
        </c:txPr>
        <c:crossAx val="252333304"/>
        <c:crosses val="autoZero"/>
        <c:crossBetween val="between"/>
      </c:valAx>
      <c:spPr>
        <a:solidFill>
          <a:srgbClr val="C0C0C0"/>
        </a:solidFill>
        <a:ln w="12700">
          <a:solidFill>
            <a:srgbClr val="808080"/>
          </a:solidFill>
          <a:prstDash val="solid"/>
        </a:ln>
      </c:spPr>
    </c:plotArea>
    <c:plotVisOnly val="1"/>
    <c:dispBlanksAs val="gap"/>
    <c:showDLblsOverMax val="0"/>
  </c:chart>
  <c:spPr>
    <a:solidFill>
      <a:srgbClr val="FFFFFF"/>
    </a:solidFill>
    <a:ln w="3175">
      <a:solidFill>
        <a:srgbClr val="000000"/>
      </a:solidFill>
      <a:prstDash val="solid"/>
    </a:ln>
  </c:spPr>
  <c:txPr>
    <a:bodyPr/>
    <a:lstStyle/>
    <a:p>
      <a:pPr>
        <a:defRPr sz="1875" b="0" i="0" u="none" strike="noStrike" baseline="0">
          <a:solidFill>
            <a:srgbClr val="000000"/>
          </a:solidFill>
          <a:latin typeface="Arial"/>
          <a:ea typeface="Arial"/>
          <a:cs typeface="Aria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b="1" dirty="0"/>
              <a:t>Illumination Level</a:t>
            </a:r>
          </a:p>
        </c:rich>
      </c:tx>
      <c:layout>
        <c:manualLayout>
          <c:xMode val="edge"/>
          <c:yMode val="edge"/>
          <c:x val="0.42871799113346132"/>
          <c:y val="0"/>
        </c:manualLayout>
      </c:layout>
      <c:overlay val="1"/>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3143320320254085E-2"/>
          <c:y val="5.5605296528945115E-2"/>
          <c:w val="0.91487744801130622"/>
          <c:h val="0.88356143887811123"/>
        </c:manualLayout>
      </c:layout>
      <c:lineChart>
        <c:grouping val="standard"/>
        <c:varyColors val="0"/>
        <c:ser>
          <c:idx val="1"/>
          <c:order val="0"/>
          <c:tx>
            <c:strRef>
              <c:f>Sheet4!$C$1:$C$3</c:f>
              <c:strCache>
                <c:ptCount val="1"/>
                <c:pt idx="0">
                  <c:v>Illumination level Maximum Lux</c:v>
                </c:pt>
              </c:strCache>
            </c:strRef>
          </c:tx>
          <c:spPr>
            <a:ln w="34925" cap="rnd">
              <a:solidFill>
                <a:schemeClr val="accent2"/>
              </a:solidFill>
              <a:round/>
            </a:ln>
            <a:effectLst>
              <a:outerShdw blurRad="40000" dist="23000" dir="5400000" rotWithShape="0">
                <a:srgbClr val="000000">
                  <a:alpha val="35000"/>
                </a:srgbClr>
              </a:outerShdw>
            </a:effectLst>
          </c:spPr>
          <c:marker>
            <c:symbol val="none"/>
          </c:marker>
          <c:cat>
            <c:numRef>
              <c:f>Sheet4!$B$4:$B$96</c:f>
              <c:numCache>
                <c:formatCode>General</c:formatCode>
                <c:ptCount val="93"/>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numCache>
            </c:numRef>
          </c:cat>
          <c:val>
            <c:numRef>
              <c:f>Sheet4!$C$4:$C$96</c:f>
              <c:numCache>
                <c:formatCode>General</c:formatCode>
                <c:ptCount val="93"/>
                <c:pt idx="0">
                  <c:v>660</c:v>
                </c:pt>
                <c:pt idx="1">
                  <c:v>276</c:v>
                </c:pt>
                <c:pt idx="2">
                  <c:v>340</c:v>
                </c:pt>
                <c:pt idx="3">
                  <c:v>70</c:v>
                </c:pt>
                <c:pt idx="4">
                  <c:v>71</c:v>
                </c:pt>
                <c:pt idx="5">
                  <c:v>590</c:v>
                </c:pt>
                <c:pt idx="6">
                  <c:v>270</c:v>
                </c:pt>
                <c:pt idx="7">
                  <c:v>426</c:v>
                </c:pt>
                <c:pt idx="8">
                  <c:v>521</c:v>
                </c:pt>
                <c:pt idx="9">
                  <c:v>262</c:v>
                </c:pt>
                <c:pt idx="10">
                  <c:v>82</c:v>
                </c:pt>
                <c:pt idx="11">
                  <c:v>108</c:v>
                </c:pt>
                <c:pt idx="12">
                  <c:v>116</c:v>
                </c:pt>
                <c:pt idx="13">
                  <c:v>234</c:v>
                </c:pt>
                <c:pt idx="14">
                  <c:v>370</c:v>
                </c:pt>
                <c:pt idx="15">
                  <c:v>235</c:v>
                </c:pt>
                <c:pt idx="16">
                  <c:v>210</c:v>
                </c:pt>
                <c:pt idx="17">
                  <c:v>380</c:v>
                </c:pt>
                <c:pt idx="18">
                  <c:v>1345</c:v>
                </c:pt>
                <c:pt idx="19">
                  <c:v>240</c:v>
                </c:pt>
                <c:pt idx="20">
                  <c:v>250</c:v>
                </c:pt>
                <c:pt idx="21">
                  <c:v>240</c:v>
                </c:pt>
                <c:pt idx="22">
                  <c:v>280</c:v>
                </c:pt>
                <c:pt idx="23">
                  <c:v>180</c:v>
                </c:pt>
                <c:pt idx="24">
                  <c:v>319</c:v>
                </c:pt>
                <c:pt idx="25">
                  <c:v>490</c:v>
                </c:pt>
                <c:pt idx="26">
                  <c:v>550</c:v>
                </c:pt>
                <c:pt idx="27">
                  <c:v>486</c:v>
                </c:pt>
                <c:pt idx="28">
                  <c:v>677</c:v>
                </c:pt>
                <c:pt idx="29">
                  <c:v>695</c:v>
                </c:pt>
                <c:pt idx="30">
                  <c:v>669</c:v>
                </c:pt>
                <c:pt idx="31">
                  <c:v>450</c:v>
                </c:pt>
                <c:pt idx="32">
                  <c:v>679</c:v>
                </c:pt>
                <c:pt idx="33">
                  <c:v>652</c:v>
                </c:pt>
                <c:pt idx="34">
                  <c:v>620</c:v>
                </c:pt>
                <c:pt idx="35">
                  <c:v>341</c:v>
                </c:pt>
                <c:pt idx="36">
                  <c:v>546</c:v>
                </c:pt>
                <c:pt idx="37">
                  <c:v>383</c:v>
                </c:pt>
                <c:pt idx="38">
                  <c:v>600</c:v>
                </c:pt>
                <c:pt idx="39">
                  <c:v>560</c:v>
                </c:pt>
                <c:pt idx="40">
                  <c:v>508</c:v>
                </c:pt>
                <c:pt idx="41">
                  <c:v>283</c:v>
                </c:pt>
                <c:pt idx="42">
                  <c:v>524</c:v>
                </c:pt>
                <c:pt idx="43">
                  <c:v>442</c:v>
                </c:pt>
                <c:pt idx="44">
                  <c:v>369</c:v>
                </c:pt>
                <c:pt idx="45">
                  <c:v>546</c:v>
                </c:pt>
                <c:pt idx="46">
                  <c:v>419</c:v>
                </c:pt>
                <c:pt idx="47">
                  <c:v>420</c:v>
                </c:pt>
                <c:pt idx="48">
                  <c:v>422</c:v>
                </c:pt>
                <c:pt idx="49">
                  <c:v>461</c:v>
                </c:pt>
                <c:pt idx="50">
                  <c:v>423</c:v>
                </c:pt>
                <c:pt idx="51">
                  <c:v>419</c:v>
                </c:pt>
                <c:pt idx="52">
                  <c:v>341</c:v>
                </c:pt>
                <c:pt idx="53">
                  <c:v>652</c:v>
                </c:pt>
                <c:pt idx="54">
                  <c:v>198</c:v>
                </c:pt>
                <c:pt idx="55">
                  <c:v>431</c:v>
                </c:pt>
                <c:pt idx="56">
                  <c:v>530</c:v>
                </c:pt>
                <c:pt idx="57">
                  <c:v>353</c:v>
                </c:pt>
                <c:pt idx="58">
                  <c:v>524</c:v>
                </c:pt>
                <c:pt idx="59">
                  <c:v>541</c:v>
                </c:pt>
                <c:pt idx="60">
                  <c:v>743</c:v>
                </c:pt>
                <c:pt idx="61">
                  <c:v>385</c:v>
                </c:pt>
                <c:pt idx="62">
                  <c:v>122</c:v>
                </c:pt>
                <c:pt idx="63">
                  <c:v>118</c:v>
                </c:pt>
                <c:pt idx="64">
                  <c:v>125</c:v>
                </c:pt>
                <c:pt idx="65">
                  <c:v>1045</c:v>
                </c:pt>
                <c:pt idx="66">
                  <c:v>82</c:v>
                </c:pt>
                <c:pt idx="67">
                  <c:v>661</c:v>
                </c:pt>
                <c:pt idx="68">
                  <c:v>103</c:v>
                </c:pt>
                <c:pt idx="69">
                  <c:v>35</c:v>
                </c:pt>
                <c:pt idx="70">
                  <c:v>35</c:v>
                </c:pt>
                <c:pt idx="71">
                  <c:v>100</c:v>
                </c:pt>
                <c:pt idx="72">
                  <c:v>52</c:v>
                </c:pt>
                <c:pt idx="73">
                  <c:v>100</c:v>
                </c:pt>
                <c:pt idx="74">
                  <c:v>314</c:v>
                </c:pt>
                <c:pt idx="75">
                  <c:v>319</c:v>
                </c:pt>
                <c:pt idx="76">
                  <c:v>318</c:v>
                </c:pt>
                <c:pt idx="77">
                  <c:v>302</c:v>
                </c:pt>
                <c:pt idx="78">
                  <c:v>324</c:v>
                </c:pt>
                <c:pt idx="79">
                  <c:v>319</c:v>
                </c:pt>
                <c:pt idx="80">
                  <c:v>315</c:v>
                </c:pt>
                <c:pt idx="81">
                  <c:v>319</c:v>
                </c:pt>
                <c:pt idx="82">
                  <c:v>408</c:v>
                </c:pt>
                <c:pt idx="83">
                  <c:v>408</c:v>
                </c:pt>
                <c:pt idx="84">
                  <c:v>1245</c:v>
                </c:pt>
                <c:pt idx="85">
                  <c:v>1215</c:v>
                </c:pt>
                <c:pt idx="86">
                  <c:v>1158</c:v>
                </c:pt>
                <c:pt idx="87">
                  <c:v>91</c:v>
                </c:pt>
                <c:pt idx="88">
                  <c:v>696</c:v>
                </c:pt>
                <c:pt idx="89">
                  <c:v>199</c:v>
                </c:pt>
                <c:pt idx="90">
                  <c:v>472</c:v>
                </c:pt>
                <c:pt idx="91">
                  <c:v>115</c:v>
                </c:pt>
                <c:pt idx="92">
                  <c:v>150</c:v>
                </c:pt>
              </c:numCache>
            </c:numRef>
          </c:val>
          <c:smooth val="0"/>
          <c:extLst>
            <c:ext xmlns:c16="http://schemas.microsoft.com/office/drawing/2014/chart" uri="{C3380CC4-5D6E-409C-BE32-E72D297353CC}">
              <c16:uniqueId val="{00000000-C34E-463B-B453-F09A34DEC0B9}"/>
            </c:ext>
          </c:extLst>
        </c:ser>
        <c:ser>
          <c:idx val="2"/>
          <c:order val="1"/>
          <c:tx>
            <c:strRef>
              <c:f>Sheet4!$D$1:$D$3</c:f>
              <c:strCache>
                <c:ptCount val="1"/>
                <c:pt idx="0">
                  <c:v>Illumination level Minimum Lux</c:v>
                </c:pt>
              </c:strCache>
            </c:strRef>
          </c:tx>
          <c:spPr>
            <a:ln w="34925" cap="rnd">
              <a:solidFill>
                <a:schemeClr val="accent3"/>
              </a:solidFill>
              <a:round/>
            </a:ln>
            <a:effectLst>
              <a:outerShdw blurRad="40000" dist="23000" dir="5400000" rotWithShape="0">
                <a:srgbClr val="000000">
                  <a:alpha val="35000"/>
                </a:srgbClr>
              </a:outerShdw>
            </a:effectLst>
          </c:spPr>
          <c:marker>
            <c:symbol val="none"/>
          </c:marker>
          <c:cat>
            <c:numRef>
              <c:f>Sheet4!$B$4:$B$96</c:f>
              <c:numCache>
                <c:formatCode>General</c:formatCode>
                <c:ptCount val="93"/>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numCache>
            </c:numRef>
          </c:cat>
          <c:val>
            <c:numRef>
              <c:f>Sheet4!$D$4:$D$96</c:f>
              <c:numCache>
                <c:formatCode>General</c:formatCode>
                <c:ptCount val="93"/>
                <c:pt idx="0">
                  <c:v>100</c:v>
                </c:pt>
                <c:pt idx="1">
                  <c:v>31</c:v>
                </c:pt>
                <c:pt idx="2">
                  <c:v>12</c:v>
                </c:pt>
                <c:pt idx="3">
                  <c:v>31</c:v>
                </c:pt>
                <c:pt idx="4">
                  <c:v>48</c:v>
                </c:pt>
                <c:pt idx="5">
                  <c:v>4</c:v>
                </c:pt>
                <c:pt idx="6">
                  <c:v>34</c:v>
                </c:pt>
                <c:pt idx="7">
                  <c:v>121</c:v>
                </c:pt>
                <c:pt idx="8">
                  <c:v>248</c:v>
                </c:pt>
                <c:pt idx="9">
                  <c:v>11</c:v>
                </c:pt>
                <c:pt idx="10">
                  <c:v>15</c:v>
                </c:pt>
                <c:pt idx="11">
                  <c:v>86</c:v>
                </c:pt>
                <c:pt idx="12">
                  <c:v>93</c:v>
                </c:pt>
                <c:pt idx="13">
                  <c:v>110</c:v>
                </c:pt>
                <c:pt idx="14">
                  <c:v>315</c:v>
                </c:pt>
                <c:pt idx="15">
                  <c:v>180</c:v>
                </c:pt>
                <c:pt idx="16">
                  <c:v>159</c:v>
                </c:pt>
                <c:pt idx="17">
                  <c:v>260</c:v>
                </c:pt>
                <c:pt idx="18">
                  <c:v>250</c:v>
                </c:pt>
                <c:pt idx="19">
                  <c:v>150</c:v>
                </c:pt>
                <c:pt idx="20">
                  <c:v>162</c:v>
                </c:pt>
                <c:pt idx="21">
                  <c:v>160</c:v>
                </c:pt>
                <c:pt idx="22">
                  <c:v>154</c:v>
                </c:pt>
                <c:pt idx="23">
                  <c:v>10</c:v>
                </c:pt>
                <c:pt idx="24">
                  <c:v>45</c:v>
                </c:pt>
                <c:pt idx="25">
                  <c:v>312</c:v>
                </c:pt>
                <c:pt idx="26">
                  <c:v>480</c:v>
                </c:pt>
                <c:pt idx="27">
                  <c:v>260</c:v>
                </c:pt>
                <c:pt idx="28">
                  <c:v>57</c:v>
                </c:pt>
                <c:pt idx="29">
                  <c:v>259</c:v>
                </c:pt>
                <c:pt idx="30">
                  <c:v>424</c:v>
                </c:pt>
                <c:pt idx="31">
                  <c:v>345</c:v>
                </c:pt>
                <c:pt idx="32">
                  <c:v>468</c:v>
                </c:pt>
                <c:pt idx="33">
                  <c:v>450</c:v>
                </c:pt>
                <c:pt idx="34">
                  <c:v>480</c:v>
                </c:pt>
                <c:pt idx="35">
                  <c:v>133</c:v>
                </c:pt>
                <c:pt idx="36">
                  <c:v>222</c:v>
                </c:pt>
                <c:pt idx="37">
                  <c:v>56</c:v>
                </c:pt>
                <c:pt idx="38">
                  <c:v>38</c:v>
                </c:pt>
                <c:pt idx="39">
                  <c:v>49</c:v>
                </c:pt>
                <c:pt idx="40">
                  <c:v>25</c:v>
                </c:pt>
                <c:pt idx="41">
                  <c:v>62</c:v>
                </c:pt>
                <c:pt idx="42">
                  <c:v>32</c:v>
                </c:pt>
                <c:pt idx="43">
                  <c:v>221</c:v>
                </c:pt>
                <c:pt idx="44">
                  <c:v>48</c:v>
                </c:pt>
                <c:pt idx="45">
                  <c:v>175</c:v>
                </c:pt>
                <c:pt idx="46">
                  <c:v>81</c:v>
                </c:pt>
                <c:pt idx="47">
                  <c:v>69</c:v>
                </c:pt>
                <c:pt idx="48">
                  <c:v>294</c:v>
                </c:pt>
                <c:pt idx="49">
                  <c:v>304</c:v>
                </c:pt>
                <c:pt idx="50">
                  <c:v>220</c:v>
                </c:pt>
                <c:pt idx="51">
                  <c:v>68</c:v>
                </c:pt>
                <c:pt idx="52">
                  <c:v>184</c:v>
                </c:pt>
                <c:pt idx="53">
                  <c:v>492</c:v>
                </c:pt>
                <c:pt idx="54">
                  <c:v>49</c:v>
                </c:pt>
                <c:pt idx="55">
                  <c:v>157</c:v>
                </c:pt>
                <c:pt idx="56">
                  <c:v>93</c:v>
                </c:pt>
                <c:pt idx="57">
                  <c:v>201</c:v>
                </c:pt>
                <c:pt idx="58">
                  <c:v>285</c:v>
                </c:pt>
                <c:pt idx="59">
                  <c:v>124</c:v>
                </c:pt>
                <c:pt idx="60">
                  <c:v>225</c:v>
                </c:pt>
                <c:pt idx="61">
                  <c:v>31</c:v>
                </c:pt>
                <c:pt idx="62">
                  <c:v>24</c:v>
                </c:pt>
                <c:pt idx="63">
                  <c:v>79</c:v>
                </c:pt>
                <c:pt idx="64">
                  <c:v>26</c:v>
                </c:pt>
                <c:pt idx="65">
                  <c:v>57</c:v>
                </c:pt>
                <c:pt idx="66">
                  <c:v>14</c:v>
                </c:pt>
                <c:pt idx="67">
                  <c:v>223</c:v>
                </c:pt>
                <c:pt idx="68">
                  <c:v>18</c:v>
                </c:pt>
                <c:pt idx="69">
                  <c:v>15</c:v>
                </c:pt>
                <c:pt idx="70">
                  <c:v>15</c:v>
                </c:pt>
                <c:pt idx="71">
                  <c:v>27</c:v>
                </c:pt>
                <c:pt idx="72">
                  <c:v>18</c:v>
                </c:pt>
                <c:pt idx="73">
                  <c:v>33</c:v>
                </c:pt>
                <c:pt idx="74">
                  <c:v>73</c:v>
                </c:pt>
                <c:pt idx="75">
                  <c:v>73</c:v>
                </c:pt>
                <c:pt idx="76">
                  <c:v>73</c:v>
                </c:pt>
                <c:pt idx="77">
                  <c:v>73</c:v>
                </c:pt>
                <c:pt idx="78">
                  <c:v>73</c:v>
                </c:pt>
                <c:pt idx="79">
                  <c:v>73</c:v>
                </c:pt>
                <c:pt idx="80">
                  <c:v>73</c:v>
                </c:pt>
                <c:pt idx="81">
                  <c:v>73</c:v>
                </c:pt>
                <c:pt idx="82">
                  <c:v>150</c:v>
                </c:pt>
                <c:pt idx="83">
                  <c:v>150</c:v>
                </c:pt>
                <c:pt idx="84">
                  <c:v>712</c:v>
                </c:pt>
                <c:pt idx="85">
                  <c:v>712</c:v>
                </c:pt>
                <c:pt idx="86">
                  <c:v>759</c:v>
                </c:pt>
                <c:pt idx="87">
                  <c:v>21</c:v>
                </c:pt>
                <c:pt idx="88">
                  <c:v>74</c:v>
                </c:pt>
                <c:pt idx="89">
                  <c:v>57</c:v>
                </c:pt>
                <c:pt idx="90">
                  <c:v>14</c:v>
                </c:pt>
                <c:pt idx="91">
                  <c:v>35</c:v>
                </c:pt>
                <c:pt idx="92">
                  <c:v>21</c:v>
                </c:pt>
              </c:numCache>
            </c:numRef>
          </c:val>
          <c:smooth val="0"/>
          <c:extLst>
            <c:ext xmlns:c16="http://schemas.microsoft.com/office/drawing/2014/chart" uri="{C3380CC4-5D6E-409C-BE32-E72D297353CC}">
              <c16:uniqueId val="{00000001-C34E-463B-B453-F09A34DEC0B9}"/>
            </c:ext>
          </c:extLst>
        </c:ser>
        <c:ser>
          <c:idx val="3"/>
          <c:order val="2"/>
          <c:tx>
            <c:strRef>
              <c:f>Sheet4!$E$1:$E$3</c:f>
              <c:strCache>
                <c:ptCount val="1"/>
                <c:pt idx="0">
                  <c:v>Illumination level Average Lux</c:v>
                </c:pt>
              </c:strCache>
            </c:strRef>
          </c:tx>
          <c:spPr>
            <a:ln w="34925" cap="rnd">
              <a:solidFill>
                <a:schemeClr val="accent4"/>
              </a:solidFill>
              <a:round/>
            </a:ln>
            <a:effectLst>
              <a:outerShdw blurRad="40000" dist="23000" dir="5400000" rotWithShape="0">
                <a:srgbClr val="000000">
                  <a:alpha val="35000"/>
                </a:srgbClr>
              </a:outerShdw>
            </a:effectLst>
          </c:spPr>
          <c:marker>
            <c:symbol val="none"/>
          </c:marker>
          <c:cat>
            <c:numRef>
              <c:f>Sheet4!$B$4:$B$96</c:f>
              <c:numCache>
                <c:formatCode>General</c:formatCode>
                <c:ptCount val="93"/>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numCache>
            </c:numRef>
          </c:cat>
          <c:val>
            <c:numRef>
              <c:f>Sheet4!$E$4:$E$96</c:f>
              <c:numCache>
                <c:formatCode>0</c:formatCode>
                <c:ptCount val="93"/>
                <c:pt idx="0">
                  <c:v>301.42857142857025</c:v>
                </c:pt>
                <c:pt idx="1">
                  <c:v>143.28571428571428</c:v>
                </c:pt>
                <c:pt idx="2">
                  <c:v>119.42857142857135</c:v>
                </c:pt>
                <c:pt idx="3">
                  <c:v>50.428571428571509</c:v>
                </c:pt>
                <c:pt idx="4">
                  <c:v>61.285714285714285</c:v>
                </c:pt>
                <c:pt idx="5">
                  <c:v>235.28571428571428</c:v>
                </c:pt>
                <c:pt idx="6">
                  <c:v>151.14285714285688</c:v>
                </c:pt>
                <c:pt idx="7">
                  <c:v>270.57142857142856</c:v>
                </c:pt>
                <c:pt idx="8">
                  <c:v>379.42857142857025</c:v>
                </c:pt>
                <c:pt idx="9">
                  <c:v>111.142857142857</c:v>
                </c:pt>
                <c:pt idx="10">
                  <c:v>54.857142857142769</c:v>
                </c:pt>
                <c:pt idx="11">
                  <c:v>98</c:v>
                </c:pt>
                <c:pt idx="12">
                  <c:v>103.142857142857</c:v>
                </c:pt>
                <c:pt idx="13">
                  <c:v>170.57142857142861</c:v>
                </c:pt>
                <c:pt idx="14">
                  <c:v>349.71428571428567</c:v>
                </c:pt>
                <c:pt idx="15">
                  <c:v>212.28571428571428</c:v>
                </c:pt>
                <c:pt idx="16">
                  <c:v>189</c:v>
                </c:pt>
                <c:pt idx="17">
                  <c:v>309.42857142857025</c:v>
                </c:pt>
                <c:pt idx="18">
                  <c:v>799.28571428571433</c:v>
                </c:pt>
                <c:pt idx="19">
                  <c:v>202.28571428571428</c:v>
                </c:pt>
                <c:pt idx="20">
                  <c:v>204.57142857142861</c:v>
                </c:pt>
                <c:pt idx="21">
                  <c:v>206.28571428571428</c:v>
                </c:pt>
                <c:pt idx="22">
                  <c:v>216.85714285714332</c:v>
                </c:pt>
                <c:pt idx="23">
                  <c:v>96.428571428571388</c:v>
                </c:pt>
                <c:pt idx="24">
                  <c:v>155.57142857142861</c:v>
                </c:pt>
                <c:pt idx="25">
                  <c:v>412.28571428571399</c:v>
                </c:pt>
                <c:pt idx="26">
                  <c:v>519.71428571428567</c:v>
                </c:pt>
                <c:pt idx="27">
                  <c:v>384.14285714285768</c:v>
                </c:pt>
                <c:pt idx="28">
                  <c:v>349.71428571428567</c:v>
                </c:pt>
                <c:pt idx="29">
                  <c:v>810.14285714285711</c:v>
                </c:pt>
                <c:pt idx="30">
                  <c:v>564.42857142857247</c:v>
                </c:pt>
                <c:pt idx="31">
                  <c:v>395.71428571428567</c:v>
                </c:pt>
                <c:pt idx="32">
                  <c:v>594.28571428571433</c:v>
                </c:pt>
                <c:pt idx="33">
                  <c:v>561.14285714285711</c:v>
                </c:pt>
                <c:pt idx="34">
                  <c:v>553.42857142857247</c:v>
                </c:pt>
                <c:pt idx="35">
                  <c:v>211.57142857142861</c:v>
                </c:pt>
                <c:pt idx="36">
                  <c:v>377.28571428571399</c:v>
                </c:pt>
                <c:pt idx="37">
                  <c:v>204</c:v>
                </c:pt>
                <c:pt idx="38">
                  <c:v>372</c:v>
                </c:pt>
                <c:pt idx="39">
                  <c:v>369.85714285714283</c:v>
                </c:pt>
                <c:pt idx="40">
                  <c:v>298.71428571428567</c:v>
                </c:pt>
                <c:pt idx="41">
                  <c:v>176.71428571428535</c:v>
                </c:pt>
                <c:pt idx="42">
                  <c:v>265</c:v>
                </c:pt>
                <c:pt idx="43">
                  <c:v>334.71428571428567</c:v>
                </c:pt>
                <c:pt idx="44">
                  <c:v>198.57142857142861</c:v>
                </c:pt>
                <c:pt idx="45">
                  <c:v>384.14285714285768</c:v>
                </c:pt>
                <c:pt idx="46">
                  <c:v>247.28571428571428</c:v>
                </c:pt>
                <c:pt idx="47">
                  <c:v>212.71428571428535</c:v>
                </c:pt>
                <c:pt idx="48">
                  <c:v>354.85714285714283</c:v>
                </c:pt>
                <c:pt idx="49">
                  <c:v>398.14285714285768</c:v>
                </c:pt>
                <c:pt idx="50">
                  <c:v>300.42857142857025</c:v>
                </c:pt>
                <c:pt idx="51">
                  <c:v>248.42857142857142</c:v>
                </c:pt>
                <c:pt idx="52">
                  <c:v>248</c:v>
                </c:pt>
                <c:pt idx="53">
                  <c:v>557.28571428571433</c:v>
                </c:pt>
                <c:pt idx="54">
                  <c:v>123</c:v>
                </c:pt>
                <c:pt idx="55">
                  <c:v>334</c:v>
                </c:pt>
                <c:pt idx="56">
                  <c:v>300.42857142857025</c:v>
                </c:pt>
                <c:pt idx="57">
                  <c:v>292.85714285714283</c:v>
                </c:pt>
                <c:pt idx="58">
                  <c:v>395.85714285714283</c:v>
                </c:pt>
                <c:pt idx="59">
                  <c:v>260.14285714285768</c:v>
                </c:pt>
                <c:pt idx="60">
                  <c:v>474.28571428571399</c:v>
                </c:pt>
                <c:pt idx="61">
                  <c:v>178.42857142857142</c:v>
                </c:pt>
                <c:pt idx="62">
                  <c:v>72.571428571428427</c:v>
                </c:pt>
                <c:pt idx="63">
                  <c:v>95.142857142856926</c:v>
                </c:pt>
                <c:pt idx="64">
                  <c:v>74.285714285714292</c:v>
                </c:pt>
                <c:pt idx="65">
                  <c:v>466.57142857142856</c:v>
                </c:pt>
                <c:pt idx="66">
                  <c:v>46.142857142857153</c:v>
                </c:pt>
                <c:pt idx="67">
                  <c:v>465.14285714285768</c:v>
                </c:pt>
                <c:pt idx="68">
                  <c:v>56.285714285714285</c:v>
                </c:pt>
                <c:pt idx="69">
                  <c:v>25.285714285714217</c:v>
                </c:pt>
                <c:pt idx="70">
                  <c:v>26</c:v>
                </c:pt>
                <c:pt idx="71">
                  <c:v>53.571428571428491</c:v>
                </c:pt>
                <c:pt idx="72">
                  <c:v>33.428571428571509</c:v>
                </c:pt>
                <c:pt idx="73">
                  <c:v>71.857142857142819</c:v>
                </c:pt>
                <c:pt idx="74">
                  <c:v>153.85714285714332</c:v>
                </c:pt>
                <c:pt idx="75">
                  <c:v>156.14285714285688</c:v>
                </c:pt>
                <c:pt idx="76">
                  <c:v>163.42857142857142</c:v>
                </c:pt>
                <c:pt idx="77">
                  <c:v>145.14285714285688</c:v>
                </c:pt>
                <c:pt idx="78">
                  <c:v>172.57142857142861</c:v>
                </c:pt>
                <c:pt idx="79">
                  <c:v>162.42857142857142</c:v>
                </c:pt>
                <c:pt idx="80">
                  <c:v>160.28571428571428</c:v>
                </c:pt>
                <c:pt idx="81">
                  <c:v>164.14285714285688</c:v>
                </c:pt>
                <c:pt idx="82">
                  <c:v>284.14285714285768</c:v>
                </c:pt>
                <c:pt idx="83">
                  <c:v>284.14285714285768</c:v>
                </c:pt>
                <c:pt idx="84">
                  <c:v>906.14285714285711</c:v>
                </c:pt>
                <c:pt idx="85">
                  <c:v>876.42857142857247</c:v>
                </c:pt>
                <c:pt idx="86">
                  <c:v>899.85714285714289</c:v>
                </c:pt>
                <c:pt idx="87">
                  <c:v>61.285714285714285</c:v>
                </c:pt>
                <c:pt idx="88">
                  <c:v>349.14285714285768</c:v>
                </c:pt>
                <c:pt idx="89">
                  <c:v>114.142857142857</c:v>
                </c:pt>
                <c:pt idx="90">
                  <c:v>227.57142857142861</c:v>
                </c:pt>
                <c:pt idx="91">
                  <c:v>87.571428571428427</c:v>
                </c:pt>
                <c:pt idx="92">
                  <c:v>100.142857142857</c:v>
                </c:pt>
              </c:numCache>
            </c:numRef>
          </c:val>
          <c:smooth val="0"/>
          <c:extLst>
            <c:ext xmlns:c16="http://schemas.microsoft.com/office/drawing/2014/chart" uri="{C3380CC4-5D6E-409C-BE32-E72D297353CC}">
              <c16:uniqueId val="{00000002-C34E-463B-B453-F09A34DEC0B9}"/>
            </c:ext>
          </c:extLst>
        </c:ser>
        <c:dLbls>
          <c:showLegendKey val="0"/>
          <c:showVal val="0"/>
          <c:showCatName val="0"/>
          <c:showSerName val="0"/>
          <c:showPercent val="0"/>
          <c:showBubbleSize val="0"/>
        </c:dLbls>
        <c:smooth val="0"/>
        <c:axId val="250294672"/>
        <c:axId val="250295848"/>
      </c:lineChart>
      <c:catAx>
        <c:axId val="25029467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0295848"/>
        <c:crosses val="autoZero"/>
        <c:auto val="1"/>
        <c:lblAlgn val="ctr"/>
        <c:lblOffset val="100"/>
        <c:noMultiLvlLbl val="0"/>
      </c:catAx>
      <c:valAx>
        <c:axId val="250295848"/>
        <c:scaling>
          <c:orientation val="minMax"/>
          <c:max val="14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02946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4640706676371334E-2"/>
          <c:y val="6.4641350210970464E-2"/>
          <c:w val="0.95195229272811488"/>
          <c:h val="0.887907737798598"/>
        </c:manualLayout>
      </c:layout>
      <c:barChart>
        <c:barDir val="col"/>
        <c:grouping val="clustered"/>
        <c:varyColors val="0"/>
        <c:ser>
          <c:idx val="1"/>
          <c:order val="0"/>
          <c:tx>
            <c:strRef>
              <c:f>'Temperature graph'!$B$1:$B$2</c:f>
              <c:strCache>
                <c:ptCount val="1"/>
                <c:pt idx="0">
                  <c:v>Temperature ⁰ C</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numRef>
              <c:f>'Temperature graph'!$A$3:$A$95</c:f>
              <c:numCache>
                <c:formatCode>General</c:formatCode>
                <c:ptCount val="93"/>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numCache>
            </c:numRef>
          </c:cat>
          <c:val>
            <c:numRef>
              <c:f>'Temperature graph'!$B$3:$B$95</c:f>
              <c:numCache>
                <c:formatCode>General</c:formatCode>
                <c:ptCount val="93"/>
                <c:pt idx="0">
                  <c:v>25.4</c:v>
                </c:pt>
                <c:pt idx="1">
                  <c:v>25.9</c:v>
                </c:pt>
                <c:pt idx="2">
                  <c:v>25.8</c:v>
                </c:pt>
                <c:pt idx="3">
                  <c:v>26.3</c:v>
                </c:pt>
                <c:pt idx="4">
                  <c:v>26.8</c:v>
                </c:pt>
                <c:pt idx="5">
                  <c:v>27.6</c:v>
                </c:pt>
                <c:pt idx="6">
                  <c:v>24.8</c:v>
                </c:pt>
                <c:pt idx="7">
                  <c:v>26</c:v>
                </c:pt>
                <c:pt idx="8">
                  <c:v>22.9</c:v>
                </c:pt>
                <c:pt idx="9">
                  <c:v>27.3</c:v>
                </c:pt>
                <c:pt idx="10">
                  <c:v>27.4</c:v>
                </c:pt>
                <c:pt idx="11">
                  <c:v>26.5</c:v>
                </c:pt>
                <c:pt idx="12">
                  <c:v>25.7</c:v>
                </c:pt>
                <c:pt idx="13">
                  <c:v>25.2</c:v>
                </c:pt>
                <c:pt idx="14">
                  <c:v>25.1</c:v>
                </c:pt>
                <c:pt idx="15">
                  <c:v>24.8</c:v>
                </c:pt>
                <c:pt idx="16">
                  <c:v>25.1</c:v>
                </c:pt>
                <c:pt idx="17">
                  <c:v>24.7</c:v>
                </c:pt>
                <c:pt idx="18">
                  <c:v>24.9</c:v>
                </c:pt>
                <c:pt idx="19">
                  <c:v>25.3</c:v>
                </c:pt>
                <c:pt idx="20">
                  <c:v>25.1</c:v>
                </c:pt>
                <c:pt idx="21">
                  <c:v>24.8</c:v>
                </c:pt>
                <c:pt idx="22">
                  <c:v>25.5</c:v>
                </c:pt>
                <c:pt idx="23">
                  <c:v>24.8</c:v>
                </c:pt>
                <c:pt idx="24">
                  <c:v>25.1</c:v>
                </c:pt>
                <c:pt idx="25">
                  <c:v>24.3</c:v>
                </c:pt>
                <c:pt idx="26">
                  <c:v>29.2</c:v>
                </c:pt>
                <c:pt idx="27">
                  <c:v>25.1</c:v>
                </c:pt>
                <c:pt idx="28">
                  <c:v>24.2</c:v>
                </c:pt>
                <c:pt idx="29">
                  <c:v>24</c:v>
                </c:pt>
                <c:pt idx="30">
                  <c:v>21.8</c:v>
                </c:pt>
                <c:pt idx="31">
                  <c:v>24.2</c:v>
                </c:pt>
                <c:pt idx="32">
                  <c:v>24.5</c:v>
                </c:pt>
                <c:pt idx="33">
                  <c:v>24.3</c:v>
                </c:pt>
                <c:pt idx="34">
                  <c:v>24.8</c:v>
                </c:pt>
                <c:pt idx="35">
                  <c:v>25.7</c:v>
                </c:pt>
                <c:pt idx="36">
                  <c:v>24.4</c:v>
                </c:pt>
                <c:pt idx="37">
                  <c:v>24.3</c:v>
                </c:pt>
                <c:pt idx="38">
                  <c:v>24.4</c:v>
                </c:pt>
                <c:pt idx="39">
                  <c:v>24.4</c:v>
                </c:pt>
                <c:pt idx="40">
                  <c:v>25.3</c:v>
                </c:pt>
                <c:pt idx="41">
                  <c:v>25.1</c:v>
                </c:pt>
                <c:pt idx="42">
                  <c:v>24.6</c:v>
                </c:pt>
                <c:pt idx="43">
                  <c:v>25.5</c:v>
                </c:pt>
                <c:pt idx="44">
                  <c:v>26.5</c:v>
                </c:pt>
                <c:pt idx="45">
                  <c:v>26</c:v>
                </c:pt>
                <c:pt idx="46">
                  <c:v>24</c:v>
                </c:pt>
                <c:pt idx="47">
                  <c:v>23.5</c:v>
                </c:pt>
                <c:pt idx="48">
                  <c:v>23.2</c:v>
                </c:pt>
                <c:pt idx="49">
                  <c:v>24.5</c:v>
                </c:pt>
                <c:pt idx="50">
                  <c:v>24.7</c:v>
                </c:pt>
                <c:pt idx="51">
                  <c:v>26.8</c:v>
                </c:pt>
                <c:pt idx="52">
                  <c:v>28.1</c:v>
                </c:pt>
                <c:pt idx="53">
                  <c:v>28.1</c:v>
                </c:pt>
                <c:pt idx="54">
                  <c:v>28.1</c:v>
                </c:pt>
                <c:pt idx="55">
                  <c:v>27</c:v>
                </c:pt>
                <c:pt idx="56">
                  <c:v>28.3</c:v>
                </c:pt>
                <c:pt idx="57">
                  <c:v>24.2</c:v>
                </c:pt>
                <c:pt idx="58">
                  <c:v>25.6</c:v>
                </c:pt>
                <c:pt idx="59">
                  <c:v>23.7</c:v>
                </c:pt>
                <c:pt idx="60">
                  <c:v>24.7</c:v>
                </c:pt>
                <c:pt idx="61">
                  <c:v>26.3</c:v>
                </c:pt>
                <c:pt idx="62">
                  <c:v>25.7</c:v>
                </c:pt>
                <c:pt idx="63">
                  <c:v>22.9</c:v>
                </c:pt>
                <c:pt idx="64">
                  <c:v>21.3</c:v>
                </c:pt>
                <c:pt idx="65">
                  <c:v>25.1</c:v>
                </c:pt>
                <c:pt idx="66">
                  <c:v>27.9</c:v>
                </c:pt>
                <c:pt idx="67">
                  <c:v>26.9</c:v>
                </c:pt>
                <c:pt idx="68">
                  <c:v>27.5</c:v>
                </c:pt>
                <c:pt idx="69">
                  <c:v>26.9</c:v>
                </c:pt>
                <c:pt idx="70">
                  <c:v>26.5</c:v>
                </c:pt>
                <c:pt idx="71">
                  <c:v>27.6</c:v>
                </c:pt>
                <c:pt idx="72">
                  <c:v>27.1</c:v>
                </c:pt>
                <c:pt idx="73">
                  <c:v>28.1</c:v>
                </c:pt>
                <c:pt idx="74">
                  <c:v>24.6</c:v>
                </c:pt>
                <c:pt idx="75">
                  <c:v>25</c:v>
                </c:pt>
                <c:pt idx="76">
                  <c:v>24.7</c:v>
                </c:pt>
                <c:pt idx="77">
                  <c:v>25.1</c:v>
                </c:pt>
                <c:pt idx="78">
                  <c:v>25.2</c:v>
                </c:pt>
                <c:pt idx="79">
                  <c:v>24.8</c:v>
                </c:pt>
                <c:pt idx="80">
                  <c:v>24.6</c:v>
                </c:pt>
                <c:pt idx="81">
                  <c:v>25.3</c:v>
                </c:pt>
                <c:pt idx="82">
                  <c:v>24</c:v>
                </c:pt>
                <c:pt idx="83">
                  <c:v>24</c:v>
                </c:pt>
                <c:pt idx="84">
                  <c:v>26.3</c:v>
                </c:pt>
                <c:pt idx="85">
                  <c:v>25.8</c:v>
                </c:pt>
                <c:pt idx="86">
                  <c:v>26.4</c:v>
                </c:pt>
                <c:pt idx="87">
                  <c:v>25.3</c:v>
                </c:pt>
                <c:pt idx="88">
                  <c:v>25.6</c:v>
                </c:pt>
                <c:pt idx="89">
                  <c:v>24.6</c:v>
                </c:pt>
                <c:pt idx="90">
                  <c:v>23.7</c:v>
                </c:pt>
                <c:pt idx="91">
                  <c:v>27.8</c:v>
                </c:pt>
                <c:pt idx="92">
                  <c:v>26</c:v>
                </c:pt>
              </c:numCache>
            </c:numRef>
          </c:val>
          <c:extLst>
            <c:ext xmlns:c16="http://schemas.microsoft.com/office/drawing/2014/chart" uri="{C3380CC4-5D6E-409C-BE32-E72D297353CC}">
              <c16:uniqueId val="{00000000-A1F0-4369-99CA-C7F3EB5118B4}"/>
            </c:ext>
          </c:extLst>
        </c:ser>
        <c:dLbls>
          <c:showLegendKey val="0"/>
          <c:showVal val="0"/>
          <c:showCatName val="0"/>
          <c:showSerName val="0"/>
          <c:showPercent val="0"/>
          <c:showBubbleSize val="0"/>
        </c:dLbls>
        <c:gapWidth val="100"/>
        <c:overlap val="-24"/>
        <c:axId val="252333696"/>
        <c:axId val="252330168"/>
      </c:barChart>
      <c:catAx>
        <c:axId val="25233369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2330168"/>
        <c:crosses val="autoZero"/>
        <c:auto val="1"/>
        <c:lblAlgn val="ctr"/>
        <c:lblOffset val="100"/>
        <c:noMultiLvlLbl val="0"/>
      </c:catAx>
      <c:valAx>
        <c:axId val="252330168"/>
        <c:scaling>
          <c:orientation val="minMax"/>
          <c:max val="30"/>
          <c:min val="2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23336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cap="none" spc="50" normalizeH="0" baseline="0">
              <a:solidFill>
                <a:schemeClr val="tx1">
                  <a:lumMod val="65000"/>
                  <a:lumOff val="35000"/>
                </a:schemeClr>
              </a:solidFill>
              <a:latin typeface="+mj-lt"/>
              <a:ea typeface="+mj-ea"/>
              <a:cs typeface="+mj-cs"/>
            </a:defRPr>
          </a:pPr>
          <a:endParaRPr lang="en-US"/>
        </a:p>
      </c:txPr>
    </c:title>
    <c:autoTitleDeleted val="0"/>
    <c:plotArea>
      <c:layout>
        <c:manualLayout>
          <c:layoutTarget val="inner"/>
          <c:xMode val="edge"/>
          <c:yMode val="edge"/>
          <c:x val="4.2655440128807426E-2"/>
          <c:y val="6.4252147562444906E-2"/>
          <c:w val="0.93966893844151833"/>
          <c:h val="0.88555183483946343"/>
        </c:manualLayout>
      </c:layout>
      <c:barChart>
        <c:barDir val="col"/>
        <c:grouping val="clustered"/>
        <c:varyColors val="0"/>
        <c:ser>
          <c:idx val="1"/>
          <c:order val="0"/>
          <c:tx>
            <c:strRef>
              <c:f>'CO2 Graph'!$B$1</c:f>
              <c:strCache>
                <c:ptCount val="1"/>
                <c:pt idx="0">
                  <c:v>Carbon Dioxide</c:v>
                </c:pt>
              </c:strCache>
            </c:strRef>
          </c:tx>
          <c:spPr>
            <a:solidFill>
              <a:schemeClr val="accent2">
                <a:alpha val="70000"/>
              </a:schemeClr>
            </a:solidFill>
            <a:ln>
              <a:noFill/>
            </a:ln>
            <a:effectLst/>
          </c:spPr>
          <c:invertIfNegative val="0"/>
          <c:cat>
            <c:numRef>
              <c:f>'CO2 Graph'!$A$3:$A$95</c:f>
              <c:numCache>
                <c:formatCode>General</c:formatCode>
                <c:ptCount val="93"/>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numCache>
            </c:numRef>
          </c:cat>
          <c:val>
            <c:numRef>
              <c:f>'CO2 Graph'!$B$2:$B$95</c:f>
              <c:numCache>
                <c:formatCode>General</c:formatCode>
                <c:ptCount val="94"/>
                <c:pt idx="1">
                  <c:v>523</c:v>
                </c:pt>
                <c:pt idx="2">
                  <c:v>765</c:v>
                </c:pt>
                <c:pt idx="3">
                  <c:v>820</c:v>
                </c:pt>
                <c:pt idx="4">
                  <c:v>595</c:v>
                </c:pt>
                <c:pt idx="5">
                  <c:v>572</c:v>
                </c:pt>
                <c:pt idx="6">
                  <c:v>835</c:v>
                </c:pt>
                <c:pt idx="7">
                  <c:v>624</c:v>
                </c:pt>
                <c:pt idx="8">
                  <c:v>1032</c:v>
                </c:pt>
                <c:pt idx="9">
                  <c:v>826</c:v>
                </c:pt>
                <c:pt idx="10">
                  <c:v>614</c:v>
                </c:pt>
                <c:pt idx="11">
                  <c:v>656</c:v>
                </c:pt>
                <c:pt idx="12">
                  <c:v>620</c:v>
                </c:pt>
                <c:pt idx="13">
                  <c:v>741</c:v>
                </c:pt>
                <c:pt idx="14">
                  <c:v>717</c:v>
                </c:pt>
                <c:pt idx="15">
                  <c:v>1040</c:v>
                </c:pt>
                <c:pt idx="16">
                  <c:v>958</c:v>
                </c:pt>
                <c:pt idx="17">
                  <c:v>1147</c:v>
                </c:pt>
                <c:pt idx="18">
                  <c:v>1135</c:v>
                </c:pt>
                <c:pt idx="19">
                  <c:v>1240</c:v>
                </c:pt>
                <c:pt idx="20">
                  <c:v>858</c:v>
                </c:pt>
                <c:pt idx="21">
                  <c:v>842</c:v>
                </c:pt>
                <c:pt idx="22">
                  <c:v>759</c:v>
                </c:pt>
                <c:pt idx="23">
                  <c:v>589</c:v>
                </c:pt>
                <c:pt idx="24">
                  <c:v>354</c:v>
                </c:pt>
                <c:pt idx="25">
                  <c:v>666</c:v>
                </c:pt>
                <c:pt idx="26">
                  <c:v>624</c:v>
                </c:pt>
                <c:pt idx="27">
                  <c:v>544</c:v>
                </c:pt>
                <c:pt idx="28">
                  <c:v>527</c:v>
                </c:pt>
                <c:pt idx="29">
                  <c:v>522</c:v>
                </c:pt>
                <c:pt idx="30">
                  <c:v>550</c:v>
                </c:pt>
                <c:pt idx="31">
                  <c:v>538</c:v>
                </c:pt>
                <c:pt idx="32">
                  <c:v>513</c:v>
                </c:pt>
                <c:pt idx="33">
                  <c:v>595</c:v>
                </c:pt>
                <c:pt idx="34">
                  <c:v>545</c:v>
                </c:pt>
                <c:pt idx="35">
                  <c:v>586</c:v>
                </c:pt>
                <c:pt idx="36">
                  <c:v>555</c:v>
                </c:pt>
                <c:pt idx="37">
                  <c:v>484</c:v>
                </c:pt>
                <c:pt idx="38">
                  <c:v>678</c:v>
                </c:pt>
                <c:pt idx="39">
                  <c:v>682</c:v>
                </c:pt>
                <c:pt idx="40">
                  <c:v>575</c:v>
                </c:pt>
                <c:pt idx="41">
                  <c:v>635</c:v>
                </c:pt>
                <c:pt idx="42">
                  <c:v>512</c:v>
                </c:pt>
                <c:pt idx="43">
                  <c:v>488</c:v>
                </c:pt>
                <c:pt idx="44">
                  <c:v>983</c:v>
                </c:pt>
                <c:pt idx="45">
                  <c:v>975</c:v>
                </c:pt>
                <c:pt idx="46">
                  <c:v>1007</c:v>
                </c:pt>
                <c:pt idx="47">
                  <c:v>518</c:v>
                </c:pt>
                <c:pt idx="48">
                  <c:v>539</c:v>
                </c:pt>
                <c:pt idx="49">
                  <c:v>580</c:v>
                </c:pt>
                <c:pt idx="50">
                  <c:v>562</c:v>
                </c:pt>
                <c:pt idx="51">
                  <c:v>780</c:v>
                </c:pt>
                <c:pt idx="52">
                  <c:v>641</c:v>
                </c:pt>
                <c:pt idx="53">
                  <c:v>810</c:v>
                </c:pt>
                <c:pt idx="54">
                  <c:v>619</c:v>
                </c:pt>
                <c:pt idx="55">
                  <c:v>536</c:v>
                </c:pt>
                <c:pt idx="56">
                  <c:v>1027</c:v>
                </c:pt>
                <c:pt idx="57">
                  <c:v>524</c:v>
                </c:pt>
                <c:pt idx="58">
                  <c:v>600</c:v>
                </c:pt>
                <c:pt idx="59">
                  <c:v>562</c:v>
                </c:pt>
                <c:pt idx="60">
                  <c:v>723</c:v>
                </c:pt>
                <c:pt idx="61">
                  <c:v>755</c:v>
                </c:pt>
                <c:pt idx="62">
                  <c:v>589</c:v>
                </c:pt>
                <c:pt idx="63">
                  <c:v>487</c:v>
                </c:pt>
                <c:pt idx="64">
                  <c:v>567</c:v>
                </c:pt>
                <c:pt idx="65">
                  <c:v>592</c:v>
                </c:pt>
                <c:pt idx="66">
                  <c:v>549</c:v>
                </c:pt>
                <c:pt idx="67">
                  <c:v>439</c:v>
                </c:pt>
                <c:pt idx="68">
                  <c:v>558</c:v>
                </c:pt>
                <c:pt idx="69">
                  <c:v>445</c:v>
                </c:pt>
                <c:pt idx="70">
                  <c:v>466</c:v>
                </c:pt>
                <c:pt idx="71">
                  <c:v>497</c:v>
                </c:pt>
                <c:pt idx="72">
                  <c:v>441</c:v>
                </c:pt>
                <c:pt idx="73">
                  <c:v>454</c:v>
                </c:pt>
                <c:pt idx="74">
                  <c:v>434</c:v>
                </c:pt>
                <c:pt idx="75">
                  <c:v>520</c:v>
                </c:pt>
                <c:pt idx="76">
                  <c:v>543</c:v>
                </c:pt>
                <c:pt idx="77">
                  <c:v>506</c:v>
                </c:pt>
                <c:pt idx="78">
                  <c:v>543</c:v>
                </c:pt>
                <c:pt idx="79">
                  <c:v>520</c:v>
                </c:pt>
                <c:pt idx="80">
                  <c:v>524</c:v>
                </c:pt>
                <c:pt idx="81">
                  <c:v>539</c:v>
                </c:pt>
                <c:pt idx="82">
                  <c:v>522</c:v>
                </c:pt>
                <c:pt idx="83">
                  <c:v>645</c:v>
                </c:pt>
                <c:pt idx="84">
                  <c:v>645</c:v>
                </c:pt>
                <c:pt idx="85">
                  <c:v>566</c:v>
                </c:pt>
                <c:pt idx="86">
                  <c:v>579</c:v>
                </c:pt>
                <c:pt idx="87">
                  <c:v>542</c:v>
                </c:pt>
                <c:pt idx="88">
                  <c:v>502</c:v>
                </c:pt>
                <c:pt idx="89">
                  <c:v>942</c:v>
                </c:pt>
                <c:pt idx="90">
                  <c:v>871</c:v>
                </c:pt>
                <c:pt idx="91">
                  <c:v>803</c:v>
                </c:pt>
                <c:pt idx="92">
                  <c:v>440</c:v>
                </c:pt>
                <c:pt idx="93">
                  <c:v>789</c:v>
                </c:pt>
              </c:numCache>
            </c:numRef>
          </c:val>
          <c:extLst>
            <c:ext xmlns:c16="http://schemas.microsoft.com/office/drawing/2014/chart" uri="{C3380CC4-5D6E-409C-BE32-E72D297353CC}">
              <c16:uniqueId val="{00000000-33AE-4116-9460-3AEC1D7C4212}"/>
            </c:ext>
          </c:extLst>
        </c:ser>
        <c:dLbls>
          <c:showLegendKey val="0"/>
          <c:showVal val="0"/>
          <c:showCatName val="0"/>
          <c:showSerName val="0"/>
          <c:showPercent val="0"/>
          <c:showBubbleSize val="0"/>
        </c:dLbls>
        <c:gapWidth val="80"/>
        <c:overlap val="25"/>
        <c:axId val="250292712"/>
        <c:axId val="250293104"/>
      </c:barChart>
      <c:catAx>
        <c:axId val="250292712"/>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250293104"/>
        <c:crosses val="autoZero"/>
        <c:auto val="1"/>
        <c:lblAlgn val="ctr"/>
        <c:lblOffset val="100"/>
        <c:noMultiLvlLbl val="0"/>
      </c:catAx>
      <c:valAx>
        <c:axId val="250293104"/>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2502927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cap="none" spc="5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1"/>
          <c:order val="0"/>
          <c:tx>
            <c:strRef>
              <c:f>'Installed Power Density'!$B$1</c:f>
              <c:strCache>
                <c:ptCount val="1"/>
                <c:pt idx="0">
                  <c:v>Installed Power Density</c:v>
                </c:pt>
              </c:strCache>
            </c:strRef>
          </c:tx>
          <c:spPr>
            <a:solidFill>
              <a:schemeClr val="accent2">
                <a:alpha val="70000"/>
              </a:schemeClr>
            </a:solidFill>
            <a:ln>
              <a:noFill/>
            </a:ln>
            <a:effectLst/>
          </c:spPr>
          <c:invertIfNegative val="0"/>
          <c:val>
            <c:numRef>
              <c:f>'Installed Power Density'!$B$2:$B$61</c:f>
              <c:numCache>
                <c:formatCode>0.00</c:formatCode>
                <c:ptCount val="60"/>
                <c:pt idx="0">
                  <c:v>8.8842736817814671</c:v>
                </c:pt>
                <c:pt idx="1">
                  <c:v>11.574074074074099</c:v>
                </c:pt>
                <c:pt idx="2">
                  <c:v>15.897973445143256</c:v>
                </c:pt>
                <c:pt idx="3">
                  <c:v>5.4149879129734089</c:v>
                </c:pt>
                <c:pt idx="4">
                  <c:v>10.948191593352885</c:v>
                </c:pt>
                <c:pt idx="5">
                  <c:v>9.7548836630583562</c:v>
                </c:pt>
                <c:pt idx="6">
                  <c:v>8.6696928802191948</c:v>
                </c:pt>
                <c:pt idx="7">
                  <c:v>4.5291738879260546</c:v>
                </c:pt>
                <c:pt idx="8">
                  <c:v>6.1092019854906461</c:v>
                </c:pt>
                <c:pt idx="9">
                  <c:v>3.9619371042484692</c:v>
                </c:pt>
                <c:pt idx="10">
                  <c:v>10.117434507678411</c:v>
                </c:pt>
                <c:pt idx="11">
                  <c:v>18.958629561920237</c:v>
                </c:pt>
                <c:pt idx="12">
                  <c:v>18.668344720124654</c:v>
                </c:pt>
                <c:pt idx="13">
                  <c:v>5.0909090909090908</c:v>
                </c:pt>
                <c:pt idx="14">
                  <c:v>12.884872824631861</c:v>
                </c:pt>
                <c:pt idx="15">
                  <c:v>14.029180695847364</c:v>
                </c:pt>
                <c:pt idx="16">
                  <c:v>26.59069325735992</c:v>
                </c:pt>
                <c:pt idx="17">
                  <c:v>27.802601529143082</c:v>
                </c:pt>
                <c:pt idx="18">
                  <c:v>26.18780396558174</c:v>
                </c:pt>
                <c:pt idx="19">
                  <c:v>28.568513416998265</c:v>
                </c:pt>
                <c:pt idx="20">
                  <c:v>9.0673575129533681</c:v>
                </c:pt>
                <c:pt idx="21">
                  <c:v>18.196004993757803</c:v>
                </c:pt>
                <c:pt idx="22">
                  <c:v>7.8103207810320772</c:v>
                </c:pt>
                <c:pt idx="23">
                  <c:v>13.847675568743817</c:v>
                </c:pt>
                <c:pt idx="24">
                  <c:v>8.2171680117388117</c:v>
                </c:pt>
                <c:pt idx="25">
                  <c:v>5.2199850857568979</c:v>
                </c:pt>
                <c:pt idx="26">
                  <c:v>12.0042872454448</c:v>
                </c:pt>
                <c:pt idx="27">
                  <c:v>8.9271480950103612</c:v>
                </c:pt>
                <c:pt idx="28">
                  <c:v>9.3691076471541788</c:v>
                </c:pt>
                <c:pt idx="29">
                  <c:v>14.285583255370277</c:v>
                </c:pt>
                <c:pt idx="30">
                  <c:v>14.049999137871575</c:v>
                </c:pt>
                <c:pt idx="31">
                  <c:v>5.7485423339081869</c:v>
                </c:pt>
                <c:pt idx="32">
                  <c:v>12.811127379209371</c:v>
                </c:pt>
                <c:pt idx="33">
                  <c:v>14.999111821653788</c:v>
                </c:pt>
                <c:pt idx="34">
                  <c:v>22.069703385007625</c:v>
                </c:pt>
                <c:pt idx="35">
                  <c:v>19.805519805519804</c:v>
                </c:pt>
                <c:pt idx="36">
                  <c:v>19.728719948018192</c:v>
                </c:pt>
                <c:pt idx="37">
                  <c:v>19.844771241830063</c:v>
                </c:pt>
                <c:pt idx="38">
                  <c:v>10.150383869062683</c:v>
                </c:pt>
                <c:pt idx="39">
                  <c:v>30.91902561139996</c:v>
                </c:pt>
                <c:pt idx="40">
                  <c:v>29.360104176130335</c:v>
                </c:pt>
                <c:pt idx="41">
                  <c:v>28.356481481481477</c:v>
                </c:pt>
                <c:pt idx="42">
                  <c:v>31.603680740084638</c:v>
                </c:pt>
                <c:pt idx="43">
                  <c:v>28.028716068778909</c:v>
                </c:pt>
                <c:pt idx="44">
                  <c:v>20.097429519071309</c:v>
                </c:pt>
                <c:pt idx="45">
                  <c:v>8.8935427574171033</c:v>
                </c:pt>
                <c:pt idx="46">
                  <c:v>4.4571792422795289</c:v>
                </c:pt>
                <c:pt idx="47">
                  <c:v>7.8756674294431734</c:v>
                </c:pt>
                <c:pt idx="48">
                  <c:v>19.6078431372549</c:v>
                </c:pt>
                <c:pt idx="49">
                  <c:v>13.101819857175766</c:v>
                </c:pt>
                <c:pt idx="50">
                  <c:v>8.808319471319777</c:v>
                </c:pt>
                <c:pt idx="51">
                  <c:v>9.8734567901234591</c:v>
                </c:pt>
                <c:pt idx="52">
                  <c:v>9.1034706982036919</c:v>
                </c:pt>
                <c:pt idx="53">
                  <c:v>6.1471861471861473</c:v>
                </c:pt>
                <c:pt idx="54">
                  <c:v>6.887755102040817</c:v>
                </c:pt>
                <c:pt idx="55">
                  <c:v>7.6704545454545467</c:v>
                </c:pt>
                <c:pt idx="56">
                  <c:v>8.6319845857418116</c:v>
                </c:pt>
                <c:pt idx="57">
                  <c:v>9.8991320666197513</c:v>
                </c:pt>
                <c:pt idx="58">
                  <c:v>6.8276030236527685</c:v>
                </c:pt>
                <c:pt idx="59">
                  <c:v>8.9528377298161459</c:v>
                </c:pt>
              </c:numCache>
            </c:numRef>
          </c:val>
          <c:extLst>
            <c:ext xmlns:c16="http://schemas.microsoft.com/office/drawing/2014/chart" uri="{C3380CC4-5D6E-409C-BE32-E72D297353CC}">
              <c16:uniqueId val="{00000000-34FF-4A57-B048-C72EB23FB342}"/>
            </c:ext>
          </c:extLst>
        </c:ser>
        <c:dLbls>
          <c:showLegendKey val="0"/>
          <c:showVal val="0"/>
          <c:showCatName val="0"/>
          <c:showSerName val="0"/>
          <c:showPercent val="0"/>
          <c:showBubbleSize val="0"/>
        </c:dLbls>
        <c:gapWidth val="80"/>
        <c:overlap val="25"/>
        <c:axId val="250296240"/>
        <c:axId val="250297024"/>
      </c:barChart>
      <c:catAx>
        <c:axId val="250296240"/>
        <c:scaling>
          <c:orientation val="minMax"/>
        </c:scaling>
        <c:delete val="0"/>
        <c:axPos val="b"/>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250297024"/>
        <c:crosses val="autoZero"/>
        <c:auto val="1"/>
        <c:lblAlgn val="ctr"/>
        <c:lblOffset val="100"/>
        <c:noMultiLvlLbl val="0"/>
      </c:catAx>
      <c:valAx>
        <c:axId val="250297024"/>
        <c:scaling>
          <c:orientation val="minMax"/>
        </c:scaling>
        <c:delete val="0"/>
        <c:axPos val="l"/>
        <c:majorGridlines>
          <c:spPr>
            <a:ln w="9525" cap="flat" cmpd="sng" algn="ctr">
              <a:solidFill>
                <a:schemeClr val="tx1">
                  <a:lumMod val="5000"/>
                  <a:lumOff val="9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2502962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1"/>
          <c:order val="0"/>
          <c:tx>
            <c:strRef>
              <c:f>ILER!$B$1</c:f>
              <c:strCache>
                <c:ptCount val="1"/>
                <c:pt idx="0">
                  <c:v>Installed Load Efficiency Ratio</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val>
            <c:numRef>
              <c:f>ILER!$B$2:$B$61</c:f>
              <c:numCache>
                <c:formatCode>0%</c:formatCode>
                <c:ptCount val="60"/>
                <c:pt idx="0">
                  <c:v>0.28139610389610398</c:v>
                </c:pt>
                <c:pt idx="1">
                  <c:v>4.5148872180451112E-2</c:v>
                </c:pt>
                <c:pt idx="2">
                  <c:v>0.17486505494505494</c:v>
                </c:pt>
                <c:pt idx="3">
                  <c:v>0.51338988095238092</c:v>
                </c:pt>
                <c:pt idx="4">
                  <c:v>0.22834821428571425</c:v>
                </c:pt>
                <c:pt idx="5">
                  <c:v>0.28498545918367341</c:v>
                </c:pt>
                <c:pt idx="6">
                  <c:v>0.32065726415094342</c:v>
                </c:pt>
                <c:pt idx="7">
                  <c:v>0.47911607142857143</c:v>
                </c:pt>
                <c:pt idx="8">
                  <c:v>0.45505124999999991</c:v>
                </c:pt>
                <c:pt idx="9">
                  <c:v>0.58809616071428583</c:v>
                </c:pt>
                <c:pt idx="10">
                  <c:v>0.24709821428571427</c:v>
                </c:pt>
                <c:pt idx="11">
                  <c:v>0.14663507142857143</c:v>
                </c:pt>
                <c:pt idx="12">
                  <c:v>0.13391653290529695</c:v>
                </c:pt>
                <c:pt idx="13">
                  <c:v>0.40857142857142859</c:v>
                </c:pt>
                <c:pt idx="14">
                  <c:v>0.2157568831168831</c:v>
                </c:pt>
                <c:pt idx="15">
                  <c:v>0.19815839999999998</c:v>
                </c:pt>
                <c:pt idx="16">
                  <c:v>0.10454785714285716</c:v>
                </c:pt>
                <c:pt idx="17">
                  <c:v>9.9990642857142861E-2</c:v>
                </c:pt>
                <c:pt idx="18">
                  <c:v>0.10615628571428573</c:v>
                </c:pt>
                <c:pt idx="19">
                  <c:v>9.7309928571428575E-2</c:v>
                </c:pt>
                <c:pt idx="20">
                  <c:v>0.30659428571428571</c:v>
                </c:pt>
                <c:pt idx="21">
                  <c:v>0.11925694682675815</c:v>
                </c:pt>
                <c:pt idx="22">
                  <c:v>0.35593928571428574</c:v>
                </c:pt>
                <c:pt idx="23">
                  <c:v>0.20075571428571429</c:v>
                </c:pt>
                <c:pt idx="24">
                  <c:v>0.3383160714285714</c:v>
                </c:pt>
                <c:pt idx="25">
                  <c:v>0.53256857142857139</c:v>
                </c:pt>
                <c:pt idx="26">
                  <c:v>0.20825892857142861</c:v>
                </c:pt>
                <c:pt idx="27">
                  <c:v>0.31140964285714284</c:v>
                </c:pt>
                <c:pt idx="28">
                  <c:v>0.26683437677859995</c:v>
                </c:pt>
                <c:pt idx="29">
                  <c:v>0.17500160513643662</c:v>
                </c:pt>
                <c:pt idx="30">
                  <c:v>0.16583630910834135</c:v>
                </c:pt>
                <c:pt idx="31">
                  <c:v>0.43489285714285725</c:v>
                </c:pt>
                <c:pt idx="32">
                  <c:v>0.19514285714285715</c:v>
                </c:pt>
                <c:pt idx="33">
                  <c:v>0.16667653589933384</c:v>
                </c:pt>
                <c:pt idx="34">
                  <c:v>0.11327746260959257</c:v>
                </c:pt>
                <c:pt idx="35">
                  <c:v>0.12622743682310469</c:v>
                </c:pt>
                <c:pt idx="36">
                  <c:v>0.12671881432688351</c:v>
                </c:pt>
                <c:pt idx="37">
                  <c:v>0.12597776862906546</c:v>
                </c:pt>
                <c:pt idx="38">
                  <c:v>0.27388126753246755</c:v>
                </c:pt>
                <c:pt idx="39">
                  <c:v>8.0856364344102774E-2</c:v>
                </c:pt>
                <c:pt idx="40">
                  <c:v>8.514956162970605E-2</c:v>
                </c:pt>
                <c:pt idx="41">
                  <c:v>8.8163265306122451E-2</c:v>
                </c:pt>
                <c:pt idx="42">
                  <c:v>7.9104710003892562E-2</c:v>
                </c:pt>
                <c:pt idx="43">
                  <c:v>8.9194239003503331E-2</c:v>
                </c:pt>
                <c:pt idx="44">
                  <c:v>0.12439401753481176</c:v>
                </c:pt>
                <c:pt idx="45">
                  <c:v>0.26198783359497646</c:v>
                </c:pt>
                <c:pt idx="46">
                  <c:v>0.56089285714285719</c:v>
                </c:pt>
                <c:pt idx="47">
                  <c:v>0.35298595641646485</c:v>
                </c:pt>
                <c:pt idx="48">
                  <c:v>0.11883000000000002</c:v>
                </c:pt>
                <c:pt idx="49">
                  <c:v>0.21218426373626373</c:v>
                </c:pt>
                <c:pt idx="50">
                  <c:v>0.24635800359712229</c:v>
                </c:pt>
                <c:pt idx="51">
                  <c:v>0.21066583307283523</c:v>
                </c:pt>
                <c:pt idx="52">
                  <c:v>0.30537803571428562</c:v>
                </c:pt>
                <c:pt idx="53">
                  <c:v>0.40669014084507038</c:v>
                </c:pt>
                <c:pt idx="54">
                  <c:v>0.40361481481481476</c:v>
                </c:pt>
                <c:pt idx="55">
                  <c:v>0.36242962962962955</c:v>
                </c:pt>
                <c:pt idx="56">
                  <c:v>0.32205803571428565</c:v>
                </c:pt>
                <c:pt idx="57">
                  <c:v>0.28083270142180089</c:v>
                </c:pt>
                <c:pt idx="58">
                  <c:v>0.36616071428571423</c:v>
                </c:pt>
                <c:pt idx="59">
                  <c:v>0.31051607142857146</c:v>
                </c:pt>
              </c:numCache>
            </c:numRef>
          </c:val>
          <c:extLst>
            <c:ext xmlns:c16="http://schemas.microsoft.com/office/drawing/2014/chart" uri="{C3380CC4-5D6E-409C-BE32-E72D297353CC}">
              <c16:uniqueId val="{00000000-E2F6-42BA-B595-63D57C9490DF}"/>
            </c:ext>
          </c:extLst>
        </c:ser>
        <c:dLbls>
          <c:showLegendKey val="0"/>
          <c:showVal val="0"/>
          <c:showCatName val="0"/>
          <c:showSerName val="0"/>
          <c:showPercent val="0"/>
          <c:showBubbleSize val="0"/>
        </c:dLbls>
        <c:gapWidth val="100"/>
        <c:overlap val="-24"/>
        <c:axId val="252331736"/>
        <c:axId val="252337224"/>
      </c:barChart>
      <c:catAx>
        <c:axId val="252331736"/>
        <c:scaling>
          <c:orientation val="minMax"/>
        </c:scaling>
        <c:delete val="0"/>
        <c:axPos val="b"/>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2337224"/>
        <c:crosses val="autoZero"/>
        <c:auto val="1"/>
        <c:lblAlgn val="ctr"/>
        <c:lblOffset val="100"/>
        <c:noMultiLvlLbl val="0"/>
      </c:catAx>
      <c:valAx>
        <c:axId val="2523372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2331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dirty="0"/>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dirty="0"/>
          </a:p>
        </p:txBody>
      </p:sp>
      <p:sp>
        <p:nvSpPr>
          <p:cNvPr id="440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dirty="0"/>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8AC95DFA-2A5F-4DDB-92B4-EDEEA73314F2}" type="slidenum">
              <a:rPr lang="en-US"/>
              <a:pPr>
                <a:defRPr/>
              </a:pPr>
              <a:t>‹#›</a:t>
            </a:fld>
            <a:endParaRPr lang="en-US" dirty="0"/>
          </a:p>
        </p:txBody>
      </p:sp>
    </p:spTree>
    <p:extLst>
      <p:ext uri="{BB962C8B-B14F-4D97-AF65-F5344CB8AC3E}">
        <p14:creationId xmlns:p14="http://schemas.microsoft.com/office/powerpoint/2010/main" val="22915079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76C6E6F3-4236-453F-840A-650265EC3CFC}" type="slidenum">
              <a:rPr lang="en-US" smtClean="0"/>
              <a:pPr/>
              <a:t>1</a:t>
            </a:fld>
            <a:endParaRPr lang="en-US" dirty="0"/>
          </a:p>
        </p:txBody>
      </p:sp>
      <p:sp>
        <p:nvSpPr>
          <p:cNvPr id="45059" name="Rectangle 2"/>
          <p:cNvSpPr>
            <a:spLocks noGrp="1" noRot="1" noChangeAspect="1" noChangeArrowheads="1" noTextEdit="1"/>
          </p:cNvSpPr>
          <p:nvPr>
            <p:ph type="sldImg"/>
          </p:nvPr>
        </p:nvSpPr>
        <p:spPr>
          <a:solidFill>
            <a:srgbClr val="FFFFFF"/>
          </a:solidFill>
          <a:ln/>
        </p:spPr>
      </p:sp>
      <p:sp>
        <p:nvSpPr>
          <p:cNvPr id="4506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p>
        </p:txBody>
      </p:sp>
    </p:spTree>
    <p:extLst>
      <p:ext uri="{BB962C8B-B14F-4D97-AF65-F5344CB8AC3E}">
        <p14:creationId xmlns:p14="http://schemas.microsoft.com/office/powerpoint/2010/main" val="109186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A88841BC-23C7-43BA-8D2E-267CCDCE75F2}" type="slidenum">
              <a:rPr lang="en-US" smtClean="0"/>
              <a:pPr/>
              <a:t>10</a:t>
            </a:fld>
            <a:endParaRPr lang="en-US" dirty="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10493136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321480-84C8-4D59-815B-9E5E0D981B5A}" type="slidenum">
              <a:rPr lang="en-US"/>
              <a:pPr/>
              <a:t>11</a:t>
            </a:fld>
            <a:endParaRPr lang="en-US" dirty="0"/>
          </a:p>
        </p:txBody>
      </p:sp>
      <p:sp>
        <p:nvSpPr>
          <p:cNvPr id="307202" name="Rectangle 2"/>
          <p:cNvSpPr>
            <a:spLocks noGrp="1" noRot="1" noChangeAspect="1" noChangeArrowheads="1" noTextEdit="1"/>
          </p:cNvSpPr>
          <p:nvPr>
            <p:ph type="sldImg"/>
          </p:nvPr>
        </p:nvSpPr>
        <p:spPr>
          <a:ln/>
        </p:spPr>
      </p:sp>
      <p:sp>
        <p:nvSpPr>
          <p:cNvPr id="307203" name="Rectangle 3"/>
          <p:cNvSpPr>
            <a:spLocks noGrp="1" noChangeArrowheads="1"/>
          </p:cNvSpPr>
          <p:nvPr>
            <p:ph type="body" idx="1"/>
          </p:nvPr>
        </p:nvSpPr>
        <p:spPr/>
        <p:txBody>
          <a:bodyPr/>
          <a:lstStyle/>
          <a:p>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3774616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321480-84C8-4D59-815B-9E5E0D981B5A}" type="slidenum">
              <a:rPr lang="en-US"/>
              <a:pPr/>
              <a:t>12</a:t>
            </a:fld>
            <a:endParaRPr lang="en-US" dirty="0"/>
          </a:p>
        </p:txBody>
      </p:sp>
      <p:sp>
        <p:nvSpPr>
          <p:cNvPr id="307202" name="Rectangle 2"/>
          <p:cNvSpPr>
            <a:spLocks noGrp="1" noRot="1" noChangeAspect="1" noChangeArrowheads="1" noTextEdit="1"/>
          </p:cNvSpPr>
          <p:nvPr>
            <p:ph type="sldImg"/>
          </p:nvPr>
        </p:nvSpPr>
        <p:spPr>
          <a:ln/>
        </p:spPr>
      </p:sp>
      <p:sp>
        <p:nvSpPr>
          <p:cNvPr id="307203" name="Rectangle 3"/>
          <p:cNvSpPr>
            <a:spLocks noGrp="1" noChangeArrowheads="1"/>
          </p:cNvSpPr>
          <p:nvPr>
            <p:ph type="body" idx="1"/>
          </p:nvPr>
        </p:nvSpPr>
        <p:spPr/>
        <p:txBody>
          <a:bodyPr/>
          <a:lstStyle/>
          <a:p>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26641703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321480-84C8-4D59-815B-9E5E0D981B5A}" type="slidenum">
              <a:rPr lang="en-US"/>
              <a:pPr/>
              <a:t>13</a:t>
            </a:fld>
            <a:endParaRPr lang="en-US" dirty="0"/>
          </a:p>
        </p:txBody>
      </p:sp>
      <p:sp>
        <p:nvSpPr>
          <p:cNvPr id="307202" name="Rectangle 2"/>
          <p:cNvSpPr>
            <a:spLocks noGrp="1" noRot="1" noChangeAspect="1" noChangeArrowheads="1" noTextEdit="1"/>
          </p:cNvSpPr>
          <p:nvPr>
            <p:ph type="sldImg"/>
          </p:nvPr>
        </p:nvSpPr>
        <p:spPr>
          <a:ln/>
        </p:spPr>
      </p:sp>
      <p:sp>
        <p:nvSpPr>
          <p:cNvPr id="307203" name="Rectangle 3"/>
          <p:cNvSpPr>
            <a:spLocks noGrp="1" noChangeArrowheads="1"/>
          </p:cNvSpPr>
          <p:nvPr>
            <p:ph type="body" idx="1"/>
          </p:nvPr>
        </p:nvSpPr>
        <p:spPr/>
        <p:txBody>
          <a:bodyPr/>
          <a:lstStyle/>
          <a:p>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19276500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321480-84C8-4D59-815B-9E5E0D981B5A}" type="slidenum">
              <a:rPr lang="en-US"/>
              <a:pPr/>
              <a:t>14</a:t>
            </a:fld>
            <a:endParaRPr lang="en-US" dirty="0"/>
          </a:p>
        </p:txBody>
      </p:sp>
      <p:sp>
        <p:nvSpPr>
          <p:cNvPr id="307202" name="Rectangle 2"/>
          <p:cNvSpPr>
            <a:spLocks noGrp="1" noRot="1" noChangeAspect="1" noChangeArrowheads="1" noTextEdit="1"/>
          </p:cNvSpPr>
          <p:nvPr>
            <p:ph type="sldImg"/>
          </p:nvPr>
        </p:nvSpPr>
        <p:spPr>
          <a:ln/>
        </p:spPr>
      </p:sp>
      <p:sp>
        <p:nvSpPr>
          <p:cNvPr id="307203" name="Rectangle 3"/>
          <p:cNvSpPr>
            <a:spLocks noGrp="1" noChangeArrowheads="1"/>
          </p:cNvSpPr>
          <p:nvPr>
            <p:ph type="body" idx="1"/>
          </p:nvPr>
        </p:nvSpPr>
        <p:spPr/>
        <p:txBody>
          <a:bodyPr/>
          <a:lstStyle/>
          <a:p>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20708570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321480-84C8-4D59-815B-9E5E0D981B5A}" type="slidenum">
              <a:rPr lang="en-US"/>
              <a:pPr/>
              <a:t>15</a:t>
            </a:fld>
            <a:endParaRPr lang="en-US" dirty="0"/>
          </a:p>
        </p:txBody>
      </p:sp>
      <p:sp>
        <p:nvSpPr>
          <p:cNvPr id="307202" name="Rectangle 2"/>
          <p:cNvSpPr>
            <a:spLocks noGrp="1" noRot="1" noChangeAspect="1" noChangeArrowheads="1" noTextEdit="1"/>
          </p:cNvSpPr>
          <p:nvPr>
            <p:ph type="sldImg"/>
          </p:nvPr>
        </p:nvSpPr>
        <p:spPr>
          <a:ln/>
        </p:spPr>
      </p:sp>
      <p:sp>
        <p:nvSpPr>
          <p:cNvPr id="307203" name="Rectangle 3"/>
          <p:cNvSpPr>
            <a:spLocks noGrp="1" noChangeArrowheads="1"/>
          </p:cNvSpPr>
          <p:nvPr>
            <p:ph type="body" idx="1"/>
          </p:nvPr>
        </p:nvSpPr>
        <p:spPr/>
        <p:txBody>
          <a:bodyPr/>
          <a:lstStyle/>
          <a:p>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9548351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321480-84C8-4D59-815B-9E5E0D981B5A}" type="slidenum">
              <a:rPr lang="en-US"/>
              <a:pPr/>
              <a:t>16</a:t>
            </a:fld>
            <a:endParaRPr lang="en-US" dirty="0"/>
          </a:p>
        </p:txBody>
      </p:sp>
      <p:sp>
        <p:nvSpPr>
          <p:cNvPr id="307202" name="Rectangle 2"/>
          <p:cNvSpPr>
            <a:spLocks noGrp="1" noRot="1" noChangeAspect="1" noChangeArrowheads="1" noTextEdit="1"/>
          </p:cNvSpPr>
          <p:nvPr>
            <p:ph type="sldImg"/>
          </p:nvPr>
        </p:nvSpPr>
        <p:spPr>
          <a:ln/>
        </p:spPr>
      </p:sp>
      <p:sp>
        <p:nvSpPr>
          <p:cNvPr id="307203" name="Rectangle 3"/>
          <p:cNvSpPr>
            <a:spLocks noGrp="1" noChangeArrowheads="1"/>
          </p:cNvSpPr>
          <p:nvPr>
            <p:ph type="body" idx="1"/>
          </p:nvPr>
        </p:nvSpPr>
        <p:spPr/>
        <p:txBody>
          <a:bodyPr/>
          <a:lstStyle/>
          <a:p>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34510113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F70035A6-3D24-4AD4-A2E3-448F18CB9BD1}" type="slidenum">
              <a:rPr lang="en-US" smtClean="0"/>
              <a:pPr/>
              <a:t>17</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9860521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011F251B-8C8A-4688-8484-C1808FF3CD0A}" type="slidenum">
              <a:rPr lang="en-US" smtClean="0"/>
              <a:pPr/>
              <a:t>18</a:t>
            </a:fld>
            <a:endParaRPr lang="en-US" dirty="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614317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4D0427-6A3A-420E-808D-1A81EA7A0EC9}" type="slidenum">
              <a:rPr lang="en-US"/>
              <a:pPr/>
              <a:t>19</a:t>
            </a:fld>
            <a:endParaRPr lang="en-US" dirty="0"/>
          </a:p>
        </p:txBody>
      </p:sp>
      <p:sp>
        <p:nvSpPr>
          <p:cNvPr id="271362" name="Rectangle 2"/>
          <p:cNvSpPr>
            <a:spLocks noGrp="1" noRot="1" noChangeAspect="1" noChangeArrowheads="1" noTextEdit="1"/>
          </p:cNvSpPr>
          <p:nvPr>
            <p:ph type="sldImg"/>
          </p:nvPr>
        </p:nvSpPr>
        <p:spPr>
          <a:ln/>
        </p:spPr>
      </p:sp>
      <p:sp>
        <p:nvSpPr>
          <p:cNvPr id="271363" name="Rectangle 3"/>
          <p:cNvSpPr>
            <a:spLocks noGrp="1" noChangeArrowheads="1"/>
          </p:cNvSpPr>
          <p:nvPr>
            <p:ph type="body" idx="1"/>
          </p:nvPr>
        </p:nvSpPr>
        <p:spPr/>
        <p:txBody>
          <a:bodyPr/>
          <a:lstStyle/>
          <a:p>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1515651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EE37471B-0C9D-4573-809A-5868F66830A4}" type="slidenum">
              <a:rPr lang="en-US" smtClean="0"/>
              <a:pPr/>
              <a:t>2</a:t>
            </a:fld>
            <a:endParaRPr lang="en-US" dirty="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2097333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F1C06110-C7A9-4548-99ED-574096AB4634}" type="slidenum">
              <a:rPr lang="en-US" smtClean="0"/>
              <a:pPr/>
              <a:t>20</a:t>
            </a:fld>
            <a:endParaRPr lang="en-US" dirty="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29360003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F1C06110-C7A9-4548-99ED-574096AB4634}" type="slidenum">
              <a:rPr lang="en-US" smtClean="0"/>
              <a:pPr/>
              <a:t>21</a:t>
            </a:fld>
            <a:endParaRPr lang="en-US" dirty="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29981835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1EEDB0D5-3BC9-4CB4-B1D1-95EDB54E81B3}" type="slidenum">
              <a:rPr lang="en-US" smtClean="0"/>
              <a:pPr/>
              <a:t>22</a:t>
            </a:fld>
            <a:endParaRPr lang="en-US" dirty="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5328754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DE74BD1-027C-4D10-B81A-F28790650F8E}" type="slidenum">
              <a:rPr lang="en-US" smtClean="0"/>
              <a:pPr/>
              <a:t>23</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9087720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E4FDAED-5285-443F-9C53-396FD430D68B}" type="slidenum">
              <a:rPr lang="en-US" smtClean="0"/>
              <a:pPr/>
              <a:t>24</a:t>
            </a:fld>
            <a:endParaRPr lang="en-US" dirty="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7702109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FCF3C7-E96A-4478-BACF-2CCFDC208D29}" type="slidenum">
              <a:rPr lang="en-US"/>
              <a:pPr/>
              <a:t>25</a:t>
            </a:fld>
            <a:endParaRPr lang="en-US" dirty="0"/>
          </a:p>
        </p:txBody>
      </p:sp>
      <p:sp>
        <p:nvSpPr>
          <p:cNvPr id="368642" name="Rectangle 2"/>
          <p:cNvSpPr>
            <a:spLocks noGrp="1" noRot="1" noChangeAspect="1" noChangeArrowheads="1" noTextEdit="1"/>
          </p:cNvSpPr>
          <p:nvPr>
            <p:ph type="sldImg"/>
          </p:nvPr>
        </p:nvSpPr>
        <p:spPr>
          <a:ln/>
        </p:spPr>
      </p:sp>
      <p:sp>
        <p:nvSpPr>
          <p:cNvPr id="368643" name="Rectangle 3"/>
          <p:cNvSpPr>
            <a:spLocks noGrp="1" noChangeArrowheads="1"/>
          </p:cNvSpPr>
          <p:nvPr>
            <p:ph type="body" idx="1"/>
          </p:nvPr>
        </p:nvSpPr>
        <p:spPr/>
        <p:txBody>
          <a:bodyPr/>
          <a:lstStyle/>
          <a:p>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12381284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0D4320-A421-4A95-A72B-1A5390042422}" type="slidenum">
              <a:rPr lang="en-US"/>
              <a:pPr/>
              <a:t>26</a:t>
            </a:fld>
            <a:endParaRPr lang="en-US" dirty="0"/>
          </a:p>
        </p:txBody>
      </p:sp>
      <p:sp>
        <p:nvSpPr>
          <p:cNvPr id="431106" name="Rectangle 2"/>
          <p:cNvSpPr>
            <a:spLocks noGrp="1" noRot="1" noChangeAspect="1" noChangeArrowheads="1" noTextEdit="1"/>
          </p:cNvSpPr>
          <p:nvPr>
            <p:ph type="sldImg"/>
          </p:nvPr>
        </p:nvSpPr>
        <p:spPr>
          <a:ln/>
        </p:spPr>
      </p:sp>
      <p:sp>
        <p:nvSpPr>
          <p:cNvPr id="431107" name="Rectangle 3"/>
          <p:cNvSpPr>
            <a:spLocks noGrp="1" noChangeArrowheads="1"/>
          </p:cNvSpPr>
          <p:nvPr>
            <p:ph type="body" idx="1"/>
          </p:nvPr>
        </p:nvSpPr>
        <p:spPr/>
        <p:txBody>
          <a:bodyPr/>
          <a:lstStyle/>
          <a:p>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30844242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FCF3C7-E96A-4478-BACF-2CCFDC208D29}" type="slidenum">
              <a:rPr lang="en-US"/>
              <a:pPr/>
              <a:t>27</a:t>
            </a:fld>
            <a:endParaRPr lang="en-US" dirty="0"/>
          </a:p>
        </p:txBody>
      </p:sp>
      <p:sp>
        <p:nvSpPr>
          <p:cNvPr id="368642" name="Rectangle 2"/>
          <p:cNvSpPr>
            <a:spLocks noGrp="1" noRot="1" noChangeAspect="1" noChangeArrowheads="1" noTextEdit="1"/>
          </p:cNvSpPr>
          <p:nvPr>
            <p:ph type="sldImg"/>
          </p:nvPr>
        </p:nvSpPr>
        <p:spPr>
          <a:ln/>
        </p:spPr>
      </p:sp>
      <p:sp>
        <p:nvSpPr>
          <p:cNvPr id="368643" name="Rectangle 3"/>
          <p:cNvSpPr>
            <a:spLocks noGrp="1" noChangeArrowheads="1"/>
          </p:cNvSpPr>
          <p:nvPr>
            <p:ph type="body" idx="1"/>
          </p:nvPr>
        </p:nvSpPr>
        <p:spPr/>
        <p:txBody>
          <a:bodyPr/>
          <a:lstStyle/>
          <a:p>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4381697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FCF3C7-E96A-4478-BACF-2CCFDC208D29}" type="slidenum">
              <a:rPr lang="en-US"/>
              <a:pPr/>
              <a:t>28</a:t>
            </a:fld>
            <a:endParaRPr lang="en-US" dirty="0"/>
          </a:p>
        </p:txBody>
      </p:sp>
      <p:sp>
        <p:nvSpPr>
          <p:cNvPr id="368642" name="Rectangle 2"/>
          <p:cNvSpPr>
            <a:spLocks noGrp="1" noRot="1" noChangeAspect="1" noChangeArrowheads="1" noTextEdit="1"/>
          </p:cNvSpPr>
          <p:nvPr>
            <p:ph type="sldImg"/>
          </p:nvPr>
        </p:nvSpPr>
        <p:spPr>
          <a:ln/>
        </p:spPr>
      </p:sp>
      <p:sp>
        <p:nvSpPr>
          <p:cNvPr id="368643" name="Rectangle 3"/>
          <p:cNvSpPr>
            <a:spLocks noGrp="1" noChangeArrowheads="1"/>
          </p:cNvSpPr>
          <p:nvPr>
            <p:ph type="body" idx="1"/>
          </p:nvPr>
        </p:nvSpPr>
        <p:spPr/>
        <p:txBody>
          <a:bodyPr/>
          <a:lstStyle/>
          <a:p>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16294969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FCF3C7-E96A-4478-BACF-2CCFDC208D29}" type="slidenum">
              <a:rPr lang="en-US"/>
              <a:pPr/>
              <a:t>29</a:t>
            </a:fld>
            <a:endParaRPr lang="en-US" dirty="0"/>
          </a:p>
        </p:txBody>
      </p:sp>
      <p:sp>
        <p:nvSpPr>
          <p:cNvPr id="368642" name="Rectangle 2"/>
          <p:cNvSpPr>
            <a:spLocks noGrp="1" noRot="1" noChangeAspect="1" noChangeArrowheads="1" noTextEdit="1"/>
          </p:cNvSpPr>
          <p:nvPr>
            <p:ph type="sldImg"/>
          </p:nvPr>
        </p:nvSpPr>
        <p:spPr>
          <a:ln/>
        </p:spPr>
      </p:sp>
      <p:sp>
        <p:nvSpPr>
          <p:cNvPr id="368643" name="Rectangle 3"/>
          <p:cNvSpPr>
            <a:spLocks noGrp="1" noChangeArrowheads="1"/>
          </p:cNvSpPr>
          <p:nvPr>
            <p:ph type="body" idx="1"/>
          </p:nvPr>
        </p:nvSpPr>
        <p:spPr/>
        <p:txBody>
          <a:bodyPr/>
          <a:lstStyle/>
          <a:p>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1579116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7602983A-F57B-44E7-814E-38762B19036E}" type="slidenum">
              <a:rPr lang="en-US" smtClean="0"/>
              <a:pPr/>
              <a:t>3</a:t>
            </a:fld>
            <a:endParaRPr lang="en-US"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spcBef>
                <a:spcPct val="0"/>
              </a:spcBef>
            </a:pPr>
            <a:r>
              <a:rPr lang="en-US" sz="2400" dirty="0"/>
              <a:t>In your opening, establish the relevancy of the topic to the audience.  Give a brief preview of the presentation and establish value for the listeners.  Take into account your audience’s interest and expertise in the topic when choosing your vocabulary, examples, and illustrations.  Focus on the importance of the topic to your audience, and  you will have more attentive listeners.</a:t>
            </a:r>
          </a:p>
        </p:txBody>
      </p:sp>
    </p:spTree>
    <p:extLst>
      <p:ext uri="{BB962C8B-B14F-4D97-AF65-F5344CB8AC3E}">
        <p14:creationId xmlns:p14="http://schemas.microsoft.com/office/powerpoint/2010/main" val="35427090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FCF3C7-E96A-4478-BACF-2CCFDC208D29}" type="slidenum">
              <a:rPr lang="en-US"/>
              <a:pPr/>
              <a:t>30</a:t>
            </a:fld>
            <a:endParaRPr lang="en-US" dirty="0"/>
          </a:p>
        </p:txBody>
      </p:sp>
      <p:sp>
        <p:nvSpPr>
          <p:cNvPr id="368642" name="Rectangle 2"/>
          <p:cNvSpPr>
            <a:spLocks noGrp="1" noRot="1" noChangeAspect="1" noChangeArrowheads="1" noTextEdit="1"/>
          </p:cNvSpPr>
          <p:nvPr>
            <p:ph type="sldImg"/>
          </p:nvPr>
        </p:nvSpPr>
        <p:spPr>
          <a:ln/>
        </p:spPr>
      </p:sp>
      <p:sp>
        <p:nvSpPr>
          <p:cNvPr id="368643" name="Rectangle 3"/>
          <p:cNvSpPr>
            <a:spLocks noGrp="1" noChangeArrowheads="1"/>
          </p:cNvSpPr>
          <p:nvPr>
            <p:ph type="body" idx="1"/>
          </p:nvPr>
        </p:nvSpPr>
        <p:spPr/>
        <p:txBody>
          <a:bodyPr/>
          <a:lstStyle/>
          <a:p>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18014814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FCF3C7-E96A-4478-BACF-2CCFDC208D29}" type="slidenum">
              <a:rPr lang="en-US"/>
              <a:pPr/>
              <a:t>31</a:t>
            </a:fld>
            <a:endParaRPr lang="en-US" dirty="0"/>
          </a:p>
        </p:txBody>
      </p:sp>
      <p:sp>
        <p:nvSpPr>
          <p:cNvPr id="368642" name="Rectangle 2"/>
          <p:cNvSpPr>
            <a:spLocks noGrp="1" noRot="1" noChangeAspect="1" noChangeArrowheads="1" noTextEdit="1"/>
          </p:cNvSpPr>
          <p:nvPr>
            <p:ph type="sldImg"/>
          </p:nvPr>
        </p:nvSpPr>
        <p:spPr>
          <a:ln/>
        </p:spPr>
      </p:sp>
      <p:sp>
        <p:nvSpPr>
          <p:cNvPr id="368643" name="Rectangle 3"/>
          <p:cNvSpPr>
            <a:spLocks noGrp="1" noChangeArrowheads="1"/>
          </p:cNvSpPr>
          <p:nvPr>
            <p:ph type="body" idx="1"/>
          </p:nvPr>
        </p:nvSpPr>
        <p:spPr/>
        <p:txBody>
          <a:bodyPr/>
          <a:lstStyle/>
          <a:p>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12572034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FCF3C7-E96A-4478-BACF-2CCFDC208D29}" type="slidenum">
              <a:rPr lang="en-US"/>
              <a:pPr/>
              <a:t>32</a:t>
            </a:fld>
            <a:endParaRPr lang="en-US" dirty="0"/>
          </a:p>
        </p:txBody>
      </p:sp>
      <p:sp>
        <p:nvSpPr>
          <p:cNvPr id="368642" name="Rectangle 2"/>
          <p:cNvSpPr>
            <a:spLocks noGrp="1" noRot="1" noChangeAspect="1" noChangeArrowheads="1" noTextEdit="1"/>
          </p:cNvSpPr>
          <p:nvPr>
            <p:ph type="sldImg"/>
          </p:nvPr>
        </p:nvSpPr>
        <p:spPr>
          <a:ln/>
        </p:spPr>
      </p:sp>
      <p:sp>
        <p:nvSpPr>
          <p:cNvPr id="368643" name="Rectangle 3"/>
          <p:cNvSpPr>
            <a:spLocks noGrp="1" noChangeArrowheads="1"/>
          </p:cNvSpPr>
          <p:nvPr>
            <p:ph type="body" idx="1"/>
          </p:nvPr>
        </p:nvSpPr>
        <p:spPr/>
        <p:txBody>
          <a:bodyPr/>
          <a:lstStyle/>
          <a:p>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39182868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C5FC3570-2243-461A-A00B-C7F74DA3939F}" type="slidenum">
              <a:rPr lang="en-US" smtClean="0"/>
              <a:pPr/>
              <a:t>33</a:t>
            </a:fld>
            <a:endParaRPr lang="en-US" dirty="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421742117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38203A0B-88AE-4204-B3A3-A9674D272132}" type="slidenum">
              <a:rPr lang="en-US" smtClean="0"/>
              <a:pPr/>
              <a:t>34</a:t>
            </a:fld>
            <a:endParaRPr lang="en-US" dirty="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9805989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C76C1F3-A165-4FAF-907E-612B85291E26}" type="slidenum">
              <a:rPr lang="en-US" smtClean="0"/>
              <a:pPr/>
              <a:t>35</a:t>
            </a:fld>
            <a:endParaRPr lang="en-US" dirty="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4388981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452BE9B3-C03C-4F57-A34E-C834792297BE}" type="slidenum">
              <a:rPr lang="en-US" smtClean="0"/>
              <a:pPr/>
              <a:t>36</a:t>
            </a:fld>
            <a:endParaRPr lang="en-US" dirty="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31037114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CE30C5BC-864F-4508-B960-461305788A29}" type="slidenum">
              <a:rPr lang="en-US" smtClean="0"/>
              <a:pPr/>
              <a:t>37</a:t>
            </a:fld>
            <a:endParaRPr lang="en-US" dirty="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84613650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AC6A7441-3A60-44AA-839B-4293EFB0009E}" type="slidenum">
              <a:rPr lang="en-US" smtClean="0"/>
              <a:pPr/>
              <a:t>38</a:t>
            </a:fld>
            <a:endParaRPr lang="en-US" dirty="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911694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87DDC7B9-46BB-4A68-A025-9E27A9A52F8E}" type="slidenum">
              <a:rPr lang="en-US" smtClean="0"/>
              <a:pPr/>
              <a:t>4</a:t>
            </a:fld>
            <a:endParaRPr lang="en-US" dirty="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spcBef>
                <a:spcPct val="0"/>
              </a:spcBef>
            </a:pPr>
            <a:r>
              <a:rPr lang="en-US" sz="2400" dirty="0"/>
              <a:t>In your opening, establish the relevancy of the topic to the audience.  Give a brief preview of the presentation and establish value for the listeners.  Take into account your audience’s interest and expertise in the topic when choosing your vocabulary, examples, and illustrations.  Focus on the importance of the topic to your audience, and  you will have more attentive listeners.</a:t>
            </a:r>
          </a:p>
        </p:txBody>
      </p:sp>
    </p:spTree>
    <p:extLst>
      <p:ext uri="{BB962C8B-B14F-4D97-AF65-F5344CB8AC3E}">
        <p14:creationId xmlns:p14="http://schemas.microsoft.com/office/powerpoint/2010/main" val="3624571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19AF9B11-336D-4568-8221-855469D9054E}" type="slidenum">
              <a:rPr lang="en-US" smtClean="0"/>
              <a:pPr/>
              <a:t>5</a:t>
            </a:fld>
            <a:endParaRPr lang="en-US" dirty="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spcBef>
                <a:spcPct val="0"/>
              </a:spcBef>
            </a:pPr>
            <a:r>
              <a:rPr lang="en-US" sz="2400" dirty="0"/>
              <a:t>In your opening, establish the relevancy of the topic to the audience.  Give a brief preview of the presentation and establish value for the listeners.  Take into account your audience’s interest and expertise in the topic when choosing your vocabulary, examples, and illustrations.  Focus on the importance of the topic to your audience, and  you will have more attentive listeners.</a:t>
            </a:r>
          </a:p>
        </p:txBody>
      </p:sp>
    </p:spTree>
    <p:extLst>
      <p:ext uri="{BB962C8B-B14F-4D97-AF65-F5344CB8AC3E}">
        <p14:creationId xmlns:p14="http://schemas.microsoft.com/office/powerpoint/2010/main" val="1073261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1DFEDC8A-65E7-4EC8-962E-82D456A5F98D}" type="slidenum">
              <a:rPr lang="en-US" smtClean="0"/>
              <a:pPr/>
              <a:t>6</a:t>
            </a:fld>
            <a:endParaRPr lang="en-US" dirty="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spcBef>
                <a:spcPct val="0"/>
              </a:spcBef>
            </a:pPr>
            <a:r>
              <a:rPr lang="en-US" sz="2400" dirty="0"/>
              <a:t>In your opening, establish the relevancy of the topic to the audience.  Give a brief preview of the presentation and establish value for the listeners.  Take into account your audience’s interest and expertise in the topic when choosing your vocabulary, examples, and illustrations.  Focus on the importance of the topic to your audience, and  you will have more attentive listeners.</a:t>
            </a:r>
          </a:p>
        </p:txBody>
      </p:sp>
    </p:spTree>
    <p:extLst>
      <p:ext uri="{BB962C8B-B14F-4D97-AF65-F5344CB8AC3E}">
        <p14:creationId xmlns:p14="http://schemas.microsoft.com/office/powerpoint/2010/main" val="2033042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C3D3521F-D8DC-415C-8EC0-EE9CBB2F6696}" type="slidenum">
              <a:rPr lang="en-US" smtClean="0"/>
              <a:pPr/>
              <a:t>7</a:t>
            </a:fld>
            <a:endParaRPr lang="en-US" dirty="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400839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93E8CD-631D-491D-B250-F965592ADA21}" type="slidenum">
              <a:rPr lang="en-US"/>
              <a:pPr/>
              <a:t>8</a:t>
            </a:fld>
            <a:endParaRPr lang="en-US" dirty="0"/>
          </a:p>
        </p:txBody>
      </p:sp>
      <p:sp>
        <p:nvSpPr>
          <p:cNvPr id="309250" name="Rectangle 2"/>
          <p:cNvSpPr>
            <a:spLocks noGrp="1" noRot="1" noChangeAspect="1" noChangeArrowheads="1" noTextEdit="1"/>
          </p:cNvSpPr>
          <p:nvPr>
            <p:ph type="sldImg"/>
          </p:nvPr>
        </p:nvSpPr>
        <p:spPr>
          <a:ln/>
        </p:spPr>
      </p:sp>
      <p:sp>
        <p:nvSpPr>
          <p:cNvPr id="309251" name="Rectangle 3"/>
          <p:cNvSpPr>
            <a:spLocks noGrp="1" noChangeArrowheads="1"/>
          </p:cNvSpPr>
          <p:nvPr>
            <p:ph type="body" idx="1"/>
          </p:nvPr>
        </p:nvSpPr>
        <p:spPr/>
        <p:txBody>
          <a:bodyPr/>
          <a:lstStyle/>
          <a:p>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2806025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D50733-321A-4179-AC56-2D4D55B6423E}" type="slidenum">
              <a:rPr lang="en-US"/>
              <a:pPr/>
              <a:t>9</a:t>
            </a:fld>
            <a:endParaRPr lang="en-US" dirty="0"/>
          </a:p>
        </p:txBody>
      </p:sp>
      <p:sp>
        <p:nvSpPr>
          <p:cNvPr id="323586" name="Rectangle 2"/>
          <p:cNvSpPr>
            <a:spLocks noGrp="1" noRot="1" noChangeAspect="1" noChangeArrowheads="1" noTextEdit="1"/>
          </p:cNvSpPr>
          <p:nvPr>
            <p:ph type="sldImg"/>
          </p:nvPr>
        </p:nvSpPr>
        <p:spPr>
          <a:ln/>
        </p:spPr>
      </p:sp>
      <p:sp>
        <p:nvSpPr>
          <p:cNvPr id="323587" name="Rectangle 3"/>
          <p:cNvSpPr>
            <a:spLocks noGrp="1" noChangeArrowheads="1"/>
          </p:cNvSpPr>
          <p:nvPr>
            <p:ph type="body" idx="1"/>
          </p:nvPr>
        </p:nvSpPr>
        <p:spPr/>
        <p:txBody>
          <a:bodyPr/>
          <a:lstStyle/>
          <a:p>
            <a:r>
              <a:rPr lang="en-US" dirty="0"/>
              <a:t>Determine the best close for your audience and your presentation.  Close with a summary; offer options; recommend a strategy; suggest a plan; set a goal.  Keep your focus throughout your presentation, and you will more likely achieve your purpose.</a:t>
            </a:r>
          </a:p>
        </p:txBody>
      </p:sp>
    </p:spTree>
    <p:extLst>
      <p:ext uri="{BB962C8B-B14F-4D97-AF65-F5344CB8AC3E}">
        <p14:creationId xmlns:p14="http://schemas.microsoft.com/office/powerpoint/2010/main" val="4086497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42CAF5E-1123-4898-8D9A-6D42AB4C01D1}"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F969D7F-AB50-4909-8C11-DB4C94EDC42D}"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5D26401-B307-48D0-B73F-B31B73AF8C3A}"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a:t>Click to edit Master title style</a:t>
            </a:r>
          </a:p>
        </p:txBody>
      </p:sp>
      <p:sp>
        <p:nvSpPr>
          <p:cNvPr id="3" name="Table Placeholder 2"/>
          <p:cNvSpPr>
            <a:spLocks noGrp="1"/>
          </p:cNvSpPr>
          <p:nvPr>
            <p:ph type="tbl" idx="1"/>
          </p:nvPr>
        </p:nvSpPr>
        <p:spPr>
          <a:xfrm>
            <a:off x="457200" y="1905000"/>
            <a:ext cx="82296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880732B-75B9-4D86-8B86-87B1E9DB6EC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04EA333-3797-4AC2-9F61-B4E1486B134B}"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5871CC3-9B0C-46FA-908B-68C30095A0B2}"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F6A0D8C5-8FC6-4D90-B800-B84712C08E5D}"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3E62089F-953F-46FC-B3A6-FC934A47CC97}"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F30F5E9D-D725-4E26-86F6-40FF6E1439C0}"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A07F4CF5-A0AD-4134-93EC-27260A59E381}"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8A2E0D64-875C-4802-8A7A-72FCDC28EB9D}"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3B99F9F2-055B-4876-8748-49788AB2E1D6}"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81900EE-3511-4DDD-9020-8F2A6FEFDE58}" type="slidenum">
              <a:rPr lang="en-US" smtClean="0"/>
              <a:pPr>
                <a:defRPr/>
              </a:pPr>
              <a:t>‹#›</a:t>
            </a:fld>
            <a:endParaRPr lang="en-US" dirty="0"/>
          </a:p>
        </p:txBody>
      </p:sp>
    </p:spTree>
  </p:cSld>
  <p:clrMap bg1="dk1" tx1="lt1" bg2="dk2" tx2="lt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oleObject" Target="../embeddings/oleObject2.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8.emf"/><Relationship Id="rId4" Type="http://schemas.openxmlformats.org/officeDocument/2006/relationships/oleObject" Target="../embeddings/oleObject3.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152400"/>
            <a:ext cx="9144000" cy="762000"/>
          </a:xfrm>
        </p:spPr>
        <p:txBody>
          <a:bodyPr/>
          <a:lstStyle/>
          <a:p>
            <a:pPr eaLnBrk="1" hangingPunct="1">
              <a:defRPr/>
            </a:pPr>
            <a:r>
              <a:rPr lang="en-US" b="1" dirty="0"/>
              <a:t>ENERGY Audit – Commercial Premises</a:t>
            </a:r>
          </a:p>
        </p:txBody>
      </p:sp>
      <p:sp>
        <p:nvSpPr>
          <p:cNvPr id="3075" name="Rectangle 3"/>
          <p:cNvSpPr>
            <a:spLocks noGrp="1" noChangeArrowheads="1"/>
          </p:cNvSpPr>
          <p:nvPr>
            <p:ph type="subTitle" idx="1"/>
          </p:nvPr>
        </p:nvSpPr>
        <p:spPr>
          <a:xfrm>
            <a:off x="0" y="1752600"/>
            <a:ext cx="9144000" cy="5105400"/>
          </a:xfrm>
        </p:spPr>
        <p:txBody>
          <a:bodyPr/>
          <a:lstStyle/>
          <a:p>
            <a:pPr eaLnBrk="1" hangingPunct="1">
              <a:lnSpc>
                <a:spcPct val="80000"/>
              </a:lnSpc>
              <a:defRPr/>
            </a:pPr>
            <a:endParaRPr lang="en-US" sz="2400" dirty="0"/>
          </a:p>
          <a:p>
            <a:pPr eaLnBrk="1" hangingPunct="1">
              <a:lnSpc>
                <a:spcPct val="80000"/>
              </a:lnSpc>
              <a:defRPr/>
            </a:pPr>
            <a:endParaRPr lang="en-US" sz="2400" dirty="0"/>
          </a:p>
          <a:p>
            <a:pPr eaLnBrk="1" hangingPunct="1">
              <a:lnSpc>
                <a:spcPct val="80000"/>
              </a:lnSpc>
              <a:defRPr/>
            </a:pPr>
            <a:r>
              <a:rPr lang="en-US" sz="2400" dirty="0"/>
              <a:t>By</a:t>
            </a:r>
          </a:p>
          <a:p>
            <a:pPr eaLnBrk="1" hangingPunct="1">
              <a:lnSpc>
                <a:spcPct val="80000"/>
              </a:lnSpc>
              <a:defRPr/>
            </a:pPr>
            <a:endParaRPr lang="en-US" sz="2400" dirty="0"/>
          </a:p>
          <a:p>
            <a:pPr eaLnBrk="1" hangingPunct="1">
              <a:lnSpc>
                <a:spcPct val="80000"/>
              </a:lnSpc>
              <a:defRPr/>
            </a:pPr>
            <a:r>
              <a:rPr lang="en-US" sz="2400" dirty="0"/>
              <a:t>Ravindra M Datar</a:t>
            </a:r>
          </a:p>
          <a:p>
            <a:pPr eaLnBrk="1" hangingPunct="1">
              <a:lnSpc>
                <a:spcPct val="80000"/>
              </a:lnSpc>
              <a:defRPr/>
            </a:pPr>
            <a:r>
              <a:rPr lang="en-US" dirty="0"/>
              <a:t>Senergy Consultants (P) Ltd</a:t>
            </a:r>
          </a:p>
          <a:p>
            <a:pPr eaLnBrk="1" hangingPunct="1">
              <a:lnSpc>
                <a:spcPct val="80000"/>
              </a:lnSpc>
              <a:defRPr/>
            </a:pPr>
            <a:endParaRPr lang="en-US" sz="1800" dirty="0"/>
          </a:p>
          <a:p>
            <a:pPr eaLnBrk="1" hangingPunct="1">
              <a:lnSpc>
                <a:spcPct val="80000"/>
              </a:lnSpc>
              <a:defRPr/>
            </a:pPr>
            <a:endParaRPr lang="en-US" sz="1800" dirty="0"/>
          </a:p>
          <a:p>
            <a:pPr eaLnBrk="1" hangingPunct="1">
              <a:lnSpc>
                <a:spcPct val="80000"/>
              </a:lnSpc>
              <a:defRPr/>
            </a:pPr>
            <a:endParaRPr lang="en-US" sz="1800" dirty="0"/>
          </a:p>
          <a:p>
            <a:pPr eaLnBrk="1" hangingPunct="1">
              <a:lnSpc>
                <a:spcPct val="80000"/>
              </a:lnSpc>
              <a:defRPr/>
            </a:pPr>
            <a:endParaRPr lang="en-US" sz="1800" dirty="0"/>
          </a:p>
          <a:p>
            <a:pPr algn="r" eaLnBrk="1" hangingPunct="1">
              <a:lnSpc>
                <a:spcPct val="80000"/>
              </a:lnSpc>
              <a:defRPr/>
            </a:pPr>
            <a:r>
              <a:rPr lang="en-US" sz="1800" dirty="0"/>
              <a:t>	</a:t>
            </a:r>
          </a:p>
          <a:p>
            <a:pPr algn="r" eaLnBrk="1" hangingPunct="1">
              <a:lnSpc>
                <a:spcPct val="80000"/>
              </a:lnSpc>
              <a:defRPr/>
            </a:pPr>
            <a:endParaRPr lang="en-US" sz="1800" dirty="0"/>
          </a:p>
          <a:p>
            <a:pPr algn="r" eaLnBrk="1" hangingPunct="1">
              <a:lnSpc>
                <a:spcPct val="80000"/>
              </a:lnSpc>
              <a:defRPr/>
            </a:pPr>
            <a:r>
              <a:rPr lang="en-US" sz="1800" dirty="0"/>
              <a:t>	91-9821271630</a:t>
            </a:r>
          </a:p>
          <a:p>
            <a:pPr algn="r" eaLnBrk="1" hangingPunct="1">
              <a:lnSpc>
                <a:spcPct val="80000"/>
              </a:lnSpc>
              <a:defRPr/>
            </a:pPr>
            <a:r>
              <a:rPr lang="en-US" sz="1800" dirty="0"/>
              <a:t>		ravi@senergy.co.in </a:t>
            </a:r>
          </a:p>
          <a:p>
            <a:pPr algn="r" eaLnBrk="1" hangingPunct="1">
              <a:lnSpc>
                <a:spcPct val="80000"/>
              </a:lnSpc>
              <a:defRPr/>
            </a:pPr>
            <a:r>
              <a:rPr lang="en-US" sz="1800" dirty="0"/>
              <a:t>www.senergy-india.com</a:t>
            </a:r>
          </a:p>
          <a:p>
            <a:pPr algn="r" eaLnBrk="1" hangingPunct="1">
              <a:lnSpc>
                <a:spcPct val="80000"/>
              </a:lnSpc>
              <a:defRPr/>
            </a:pPr>
            <a:r>
              <a:rPr lang="en-US" sz="1800"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2"/>
          <p:cNvSpPr>
            <a:spLocks noGrp="1" noChangeArrowheads="1"/>
          </p:cNvSpPr>
          <p:nvPr>
            <p:ph type="title"/>
          </p:nvPr>
        </p:nvSpPr>
        <p:spPr>
          <a:xfrm>
            <a:off x="0" y="76200"/>
            <a:ext cx="9144000" cy="1327791"/>
          </a:xfrm>
        </p:spPr>
        <p:txBody>
          <a:bodyPr>
            <a:normAutofit/>
          </a:bodyPr>
          <a:lstStyle/>
          <a:p>
            <a:pPr eaLnBrk="1" hangingPunct="1">
              <a:defRPr/>
            </a:pPr>
            <a:r>
              <a:rPr lang="en-US" b="1" dirty="0"/>
              <a:t>Specific Energy Consumption</a:t>
            </a:r>
            <a:br>
              <a:rPr lang="en-US" b="1" dirty="0"/>
            </a:br>
            <a:r>
              <a:rPr lang="en-US" sz="2400" b="1" dirty="0"/>
              <a:t>(kWh/M</a:t>
            </a:r>
            <a:r>
              <a:rPr lang="en-US" sz="2400" b="1" baseline="30000" dirty="0"/>
              <a:t>2</a:t>
            </a:r>
            <a:r>
              <a:rPr lang="en-US" sz="2400" b="1" dirty="0"/>
              <a:t>/Month)</a:t>
            </a:r>
            <a:endParaRPr lang="en-US" b="1" dirty="0"/>
          </a:p>
        </p:txBody>
      </p:sp>
      <p:graphicFrame>
        <p:nvGraphicFramePr>
          <p:cNvPr id="4" name="Chart 3"/>
          <p:cNvGraphicFramePr>
            <a:graphicFrameLocks/>
          </p:cNvGraphicFramePr>
          <p:nvPr>
            <p:extLst>
              <p:ext uri="{D42A27DB-BD31-4B8C-83A1-F6EECF244321}">
                <p14:modId xmlns:p14="http://schemas.microsoft.com/office/powerpoint/2010/main" val="1128888975"/>
              </p:ext>
            </p:extLst>
          </p:nvPr>
        </p:nvGraphicFramePr>
        <p:xfrm>
          <a:off x="138113" y="1600200"/>
          <a:ext cx="9005887" cy="5257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0" y="0"/>
            <a:ext cx="9067800" cy="1066800"/>
          </a:xfrm>
        </p:spPr>
        <p:txBody>
          <a:bodyPr/>
          <a:lstStyle/>
          <a:p>
            <a:r>
              <a:rPr lang="en-US" b="1" dirty="0"/>
              <a:t>Analysis of Energy Bills</a:t>
            </a:r>
          </a:p>
        </p:txBody>
      </p:sp>
      <p:sp>
        <p:nvSpPr>
          <p:cNvPr id="306179" name="Rectangle 3"/>
          <p:cNvSpPr>
            <a:spLocks noGrp="1" noChangeArrowheads="1"/>
          </p:cNvSpPr>
          <p:nvPr>
            <p:ph idx="1"/>
          </p:nvPr>
        </p:nvSpPr>
        <p:spPr>
          <a:xfrm>
            <a:off x="0" y="1219200"/>
            <a:ext cx="9144000" cy="5638800"/>
          </a:xfrm>
        </p:spPr>
        <p:txBody>
          <a:bodyPr>
            <a:normAutofit/>
          </a:bodyPr>
          <a:lstStyle/>
          <a:p>
            <a:pPr>
              <a:buFontTx/>
              <a:buNone/>
            </a:pPr>
            <a:r>
              <a:rPr lang="en-US" sz="2400" dirty="0"/>
              <a:t>Electricity Bill</a:t>
            </a:r>
          </a:p>
          <a:p>
            <a:r>
              <a:rPr lang="en-US" sz="2400" dirty="0"/>
              <a:t>Power Factor </a:t>
            </a:r>
          </a:p>
          <a:p>
            <a:r>
              <a:rPr lang="en-US" sz="2400" dirty="0"/>
              <a:t>Load Factor</a:t>
            </a:r>
          </a:p>
          <a:p>
            <a:r>
              <a:rPr lang="en-US" sz="2400" dirty="0"/>
              <a:t>Time of Day  </a:t>
            </a:r>
          </a:p>
          <a:p>
            <a:r>
              <a:rPr lang="en-US" sz="2400" dirty="0"/>
              <a:t>Demand Management </a:t>
            </a:r>
          </a:p>
          <a:p>
            <a:endParaRPr lang="en-US" sz="2400" dirty="0"/>
          </a:p>
          <a:p>
            <a:pPr>
              <a:buFontTx/>
              <a:buNone/>
            </a:pPr>
            <a:r>
              <a:rPr lang="en-US" sz="2400" dirty="0"/>
              <a:t>Fuel Bill  </a:t>
            </a:r>
          </a:p>
          <a:p>
            <a:r>
              <a:rPr lang="en-US" sz="2400" dirty="0"/>
              <a:t>Possibility of replacing cheaper source of energy</a:t>
            </a:r>
          </a:p>
          <a:p>
            <a:endParaRPr lang="en-US" sz="2400" dirty="0"/>
          </a:p>
          <a:p>
            <a:pPr>
              <a:buFontTx/>
              <a:buNone/>
            </a:pPr>
            <a:r>
              <a:rPr lang="en-US" sz="2400" dirty="0"/>
              <a:t>Outcome   </a:t>
            </a:r>
          </a:p>
          <a:p>
            <a:r>
              <a:rPr lang="en-US" sz="2400" dirty="0"/>
              <a:t>Optimizing purchase cost of energy  </a:t>
            </a:r>
          </a:p>
        </p:txBody>
      </p:sp>
    </p:spTree>
    <p:extLst>
      <p:ext uri="{BB962C8B-B14F-4D97-AF65-F5344CB8AC3E}">
        <p14:creationId xmlns:p14="http://schemas.microsoft.com/office/powerpoint/2010/main" val="1895428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0" y="0"/>
            <a:ext cx="9144000" cy="1066800"/>
          </a:xfrm>
        </p:spPr>
        <p:txBody>
          <a:bodyPr>
            <a:normAutofit/>
          </a:bodyPr>
          <a:lstStyle/>
          <a:p>
            <a:r>
              <a:rPr lang="en-US" b="1" dirty="0"/>
              <a:t>Power Quality &amp; Harmonic Analysis </a:t>
            </a:r>
          </a:p>
        </p:txBody>
      </p:sp>
      <p:sp>
        <p:nvSpPr>
          <p:cNvPr id="306179" name="Rectangle 3"/>
          <p:cNvSpPr>
            <a:spLocks noGrp="1" noChangeArrowheads="1"/>
          </p:cNvSpPr>
          <p:nvPr>
            <p:ph idx="1"/>
          </p:nvPr>
        </p:nvSpPr>
        <p:spPr>
          <a:xfrm>
            <a:off x="0" y="1219200"/>
            <a:ext cx="9144000" cy="5638800"/>
          </a:xfrm>
        </p:spPr>
        <p:txBody>
          <a:bodyPr>
            <a:normAutofit/>
          </a:bodyPr>
          <a:lstStyle/>
          <a:p>
            <a:pPr>
              <a:buFontTx/>
              <a:buNone/>
            </a:pPr>
            <a:r>
              <a:rPr lang="en-US" sz="2400" dirty="0"/>
              <a:t>Logging of electrical parameters of individual phases</a:t>
            </a:r>
          </a:p>
          <a:p>
            <a:r>
              <a:rPr lang="en-US" sz="2400" dirty="0"/>
              <a:t>Voltage, Current, Power Factor and Power – real, active and  reactive  </a:t>
            </a:r>
          </a:p>
          <a:p>
            <a:r>
              <a:rPr lang="en-US" sz="2400" dirty="0"/>
              <a:t>Current harmonics – Total (THD) as well as 3</a:t>
            </a:r>
            <a:r>
              <a:rPr lang="en-US" sz="2400" baseline="30000" dirty="0"/>
              <a:t>rd </a:t>
            </a:r>
            <a:r>
              <a:rPr lang="en-US" sz="2400" dirty="0"/>
              <a:t> , 5</a:t>
            </a:r>
            <a:r>
              <a:rPr lang="en-US" sz="2400" baseline="30000" dirty="0"/>
              <a:t>th</a:t>
            </a:r>
            <a:r>
              <a:rPr lang="en-US" sz="2400" dirty="0"/>
              <a:t>, up to 23</a:t>
            </a:r>
            <a:r>
              <a:rPr lang="en-US" sz="2400" baseline="30000" dirty="0"/>
              <a:t>rd</a:t>
            </a:r>
            <a:endParaRPr lang="en-US" sz="2400" dirty="0"/>
          </a:p>
          <a:p>
            <a:r>
              <a:rPr lang="en-US" sz="2400" dirty="0"/>
              <a:t>Voltage harmonics – Total (THD) as well as 3</a:t>
            </a:r>
            <a:r>
              <a:rPr lang="en-US" sz="2400" baseline="30000" dirty="0"/>
              <a:t>rd </a:t>
            </a:r>
            <a:r>
              <a:rPr lang="en-US" sz="2400" dirty="0"/>
              <a:t> , 5</a:t>
            </a:r>
            <a:r>
              <a:rPr lang="en-US" sz="2400" baseline="30000" dirty="0"/>
              <a:t>th</a:t>
            </a:r>
            <a:r>
              <a:rPr lang="en-US" sz="2400" dirty="0"/>
              <a:t>, up to 23</a:t>
            </a:r>
            <a:r>
              <a:rPr lang="en-US" sz="2400" baseline="30000" dirty="0"/>
              <a:t>rd</a:t>
            </a:r>
            <a:endParaRPr lang="en-US" sz="2400" dirty="0"/>
          </a:p>
          <a:p>
            <a:pPr>
              <a:buFontTx/>
              <a:buNone/>
            </a:pPr>
            <a:endParaRPr lang="en-US" sz="2400" dirty="0"/>
          </a:p>
          <a:p>
            <a:pPr>
              <a:buFontTx/>
              <a:buNone/>
            </a:pPr>
            <a:r>
              <a:rPr lang="en-US" sz="2400" dirty="0"/>
              <a:t>Outcome </a:t>
            </a:r>
          </a:p>
          <a:p>
            <a:r>
              <a:rPr lang="en-US" sz="2400" dirty="0"/>
              <a:t>Phase Imbalance in electrical parameters including current, voltage </a:t>
            </a:r>
          </a:p>
          <a:p>
            <a:r>
              <a:rPr lang="en-US" sz="2400" dirty="0"/>
              <a:t>Harmonic  distortion in current as well as voltage wave forms </a:t>
            </a:r>
          </a:p>
          <a:p>
            <a:r>
              <a:rPr lang="en-US" sz="2400" dirty="0"/>
              <a:t>Loading profile over a period of time </a:t>
            </a:r>
          </a:p>
          <a:p>
            <a:pPr>
              <a:buNone/>
            </a:pPr>
            <a:endParaRPr lang="en-US" sz="2400" dirty="0"/>
          </a:p>
          <a:p>
            <a:pPr marL="0">
              <a:spcBef>
                <a:spcPts val="0"/>
              </a:spcBef>
              <a:buNone/>
            </a:pPr>
            <a:r>
              <a:rPr lang="en-US" sz="2400" dirty="0"/>
              <a:t>The purpose is to identify power quality and harmonic issues; the correct actions would improve power quality but may not necessarily result in energy saving.</a:t>
            </a:r>
          </a:p>
        </p:txBody>
      </p:sp>
    </p:spTree>
    <p:extLst>
      <p:ext uri="{BB962C8B-B14F-4D97-AF65-F5344CB8AC3E}">
        <p14:creationId xmlns:p14="http://schemas.microsoft.com/office/powerpoint/2010/main" val="2460934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0" y="0"/>
            <a:ext cx="9144000" cy="1066800"/>
          </a:xfrm>
        </p:spPr>
        <p:txBody>
          <a:bodyPr>
            <a:normAutofit/>
          </a:bodyPr>
          <a:lstStyle/>
          <a:p>
            <a:r>
              <a:rPr lang="en-US" b="1" dirty="0"/>
              <a:t>Consumption Profile – 24 hr</a:t>
            </a:r>
          </a:p>
        </p:txBody>
      </p:sp>
      <p:pic>
        <p:nvPicPr>
          <p:cNvPr id="6" name="Picture 5"/>
          <p:cNvPicPr/>
          <p:nvPr/>
        </p:nvPicPr>
        <p:blipFill>
          <a:blip r:embed="rId3" cstate="print"/>
          <a:srcRect/>
          <a:stretch>
            <a:fillRect/>
          </a:stretch>
        </p:blipFill>
        <p:spPr bwMode="auto">
          <a:xfrm>
            <a:off x="0" y="1066800"/>
            <a:ext cx="9144000" cy="5791199"/>
          </a:xfrm>
          <a:prstGeom prst="rect">
            <a:avLst/>
          </a:prstGeom>
          <a:noFill/>
          <a:ln w="9525">
            <a:noFill/>
            <a:miter lim="800000"/>
            <a:headEnd/>
            <a:tailEnd/>
          </a:ln>
        </p:spPr>
      </p:pic>
    </p:spTree>
    <p:extLst>
      <p:ext uri="{BB962C8B-B14F-4D97-AF65-F5344CB8AC3E}">
        <p14:creationId xmlns:p14="http://schemas.microsoft.com/office/powerpoint/2010/main" val="1007360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0" y="0"/>
            <a:ext cx="9144000" cy="1066800"/>
          </a:xfrm>
        </p:spPr>
        <p:txBody>
          <a:bodyPr>
            <a:normAutofit/>
          </a:bodyPr>
          <a:lstStyle/>
          <a:p>
            <a:r>
              <a:rPr lang="en-US" b="1" dirty="0"/>
              <a:t>Current Harmonics </a:t>
            </a:r>
          </a:p>
        </p:txBody>
      </p:sp>
      <p:pic>
        <p:nvPicPr>
          <p:cNvPr id="4" name="Picture 3"/>
          <p:cNvPicPr/>
          <p:nvPr/>
        </p:nvPicPr>
        <p:blipFill>
          <a:blip r:embed="rId3" cstate="print"/>
          <a:srcRect/>
          <a:stretch>
            <a:fillRect/>
          </a:stretch>
        </p:blipFill>
        <p:spPr bwMode="auto">
          <a:xfrm>
            <a:off x="0" y="1143000"/>
            <a:ext cx="9144000" cy="5714999"/>
          </a:xfrm>
          <a:prstGeom prst="rect">
            <a:avLst/>
          </a:prstGeom>
          <a:noFill/>
          <a:ln w="9525">
            <a:noFill/>
            <a:miter lim="800000"/>
            <a:headEnd/>
            <a:tailEnd/>
          </a:ln>
        </p:spPr>
      </p:pic>
    </p:spTree>
    <p:extLst>
      <p:ext uri="{BB962C8B-B14F-4D97-AF65-F5344CB8AC3E}">
        <p14:creationId xmlns:p14="http://schemas.microsoft.com/office/powerpoint/2010/main" val="4078844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0" y="0"/>
            <a:ext cx="9144000" cy="1066800"/>
          </a:xfrm>
        </p:spPr>
        <p:txBody>
          <a:bodyPr>
            <a:normAutofit/>
          </a:bodyPr>
          <a:lstStyle/>
          <a:p>
            <a:r>
              <a:rPr lang="en-US" b="1" dirty="0"/>
              <a:t>Thermal Imaging of Electrical System</a:t>
            </a:r>
          </a:p>
        </p:txBody>
      </p:sp>
      <p:sp>
        <p:nvSpPr>
          <p:cNvPr id="306179" name="Rectangle 3"/>
          <p:cNvSpPr>
            <a:spLocks noGrp="1" noChangeArrowheads="1"/>
          </p:cNvSpPr>
          <p:nvPr>
            <p:ph idx="1"/>
          </p:nvPr>
        </p:nvSpPr>
        <p:spPr>
          <a:xfrm>
            <a:off x="0" y="1219200"/>
            <a:ext cx="9144000" cy="5638800"/>
          </a:xfrm>
        </p:spPr>
        <p:txBody>
          <a:bodyPr/>
          <a:lstStyle/>
          <a:p>
            <a:pPr>
              <a:buFontTx/>
              <a:buNone/>
            </a:pPr>
            <a:r>
              <a:rPr lang="en-US" sz="2400" dirty="0"/>
              <a:t>Measure</a:t>
            </a:r>
          </a:p>
          <a:p>
            <a:r>
              <a:rPr lang="en-US" sz="2400" dirty="0"/>
              <a:t>Temperature profile of electrical panels / connections with Thermal Imager Camera </a:t>
            </a:r>
          </a:p>
          <a:p>
            <a:pPr>
              <a:buFontTx/>
              <a:buNone/>
            </a:pPr>
            <a:endParaRPr lang="en-US" sz="2400" dirty="0"/>
          </a:p>
          <a:p>
            <a:pPr>
              <a:buFontTx/>
              <a:buNone/>
            </a:pPr>
            <a:r>
              <a:rPr lang="en-US" sz="2400" dirty="0"/>
              <a:t>Outcome </a:t>
            </a:r>
          </a:p>
          <a:p>
            <a:r>
              <a:rPr lang="en-US" sz="2400" dirty="0"/>
              <a:t>Identification of Hot Spots </a:t>
            </a:r>
          </a:p>
          <a:p>
            <a:pPr>
              <a:buNone/>
            </a:pPr>
            <a:endParaRPr lang="en-US" sz="2400" dirty="0"/>
          </a:p>
          <a:p>
            <a:pPr marL="0">
              <a:buNone/>
            </a:pPr>
            <a:r>
              <a:rPr lang="en-US" sz="2400" dirty="0"/>
              <a:t>The purpose is to identify hot spot due to localized heating; which could lead to failure / accidents.  The corrective actions would ensure safe operation but may not necessarily result in energy saving.</a:t>
            </a:r>
          </a:p>
          <a:p>
            <a:pPr>
              <a:buNone/>
            </a:pPr>
            <a:endParaRPr lang="en-US" sz="2400" dirty="0"/>
          </a:p>
        </p:txBody>
      </p:sp>
    </p:spTree>
    <p:extLst>
      <p:ext uri="{BB962C8B-B14F-4D97-AF65-F5344CB8AC3E}">
        <p14:creationId xmlns:p14="http://schemas.microsoft.com/office/powerpoint/2010/main" val="2479908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0" y="0"/>
            <a:ext cx="9144000" cy="1066800"/>
          </a:xfrm>
        </p:spPr>
        <p:txBody>
          <a:bodyPr>
            <a:normAutofit/>
          </a:bodyPr>
          <a:lstStyle/>
          <a:p>
            <a:r>
              <a:rPr lang="en-US" b="1" dirty="0"/>
              <a:t>Thermal Imaging of Electrical System</a:t>
            </a:r>
          </a:p>
        </p:txBody>
      </p:sp>
      <p:pic>
        <p:nvPicPr>
          <p:cNvPr id="5" name="Picture 4" descr="C:\Program Files\ULIRvision\IRSee Report\ulirbmp.bmp"/>
          <p:cNvPicPr/>
          <p:nvPr/>
        </p:nvPicPr>
        <p:blipFill>
          <a:blip r:embed="rId3" cstate="print"/>
          <a:srcRect/>
          <a:stretch>
            <a:fillRect/>
          </a:stretch>
        </p:blipFill>
        <p:spPr bwMode="auto">
          <a:xfrm>
            <a:off x="1066800" y="1295400"/>
            <a:ext cx="7010400" cy="5334000"/>
          </a:xfrm>
          <a:prstGeom prst="rect">
            <a:avLst/>
          </a:prstGeom>
          <a:noFill/>
          <a:ln w="9525">
            <a:noFill/>
            <a:miter lim="800000"/>
            <a:headEnd/>
            <a:tailEnd/>
          </a:ln>
        </p:spPr>
      </p:pic>
    </p:spTree>
    <p:extLst>
      <p:ext uri="{BB962C8B-B14F-4D97-AF65-F5344CB8AC3E}">
        <p14:creationId xmlns:p14="http://schemas.microsoft.com/office/powerpoint/2010/main" val="2062655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noChangeArrowheads="1"/>
          </p:cNvSpPr>
          <p:nvPr>
            <p:ph type="title"/>
          </p:nvPr>
        </p:nvSpPr>
        <p:spPr>
          <a:xfrm>
            <a:off x="0" y="0"/>
            <a:ext cx="9144000" cy="1066800"/>
          </a:xfrm>
        </p:spPr>
        <p:txBody>
          <a:bodyPr>
            <a:normAutofit/>
          </a:bodyPr>
          <a:lstStyle/>
          <a:p>
            <a:pPr marL="838200" indent="-838200" algn="ctr" eaLnBrk="1" hangingPunct="1">
              <a:defRPr/>
            </a:pPr>
            <a:r>
              <a:rPr lang="en-US" sz="3600" b="1" dirty="0"/>
              <a:t>Energy Accounting</a:t>
            </a:r>
          </a:p>
        </p:txBody>
      </p:sp>
      <p:sp>
        <p:nvSpPr>
          <p:cNvPr id="322563" name="Rectangle 3"/>
          <p:cNvSpPr>
            <a:spLocks noGrp="1" noChangeArrowheads="1"/>
          </p:cNvSpPr>
          <p:nvPr>
            <p:ph idx="1"/>
          </p:nvPr>
        </p:nvSpPr>
        <p:spPr>
          <a:xfrm>
            <a:off x="0" y="1219200"/>
            <a:ext cx="9144000" cy="5638800"/>
          </a:xfrm>
        </p:spPr>
        <p:txBody>
          <a:bodyPr/>
          <a:lstStyle/>
          <a:p>
            <a:pPr>
              <a:lnSpc>
                <a:spcPct val="90000"/>
              </a:lnSpc>
              <a:defRPr/>
            </a:pPr>
            <a:r>
              <a:rPr lang="en-US" sz="2800" dirty="0"/>
              <a:t>Prepare break up of energy consumption by</a:t>
            </a:r>
          </a:p>
          <a:p>
            <a:pPr eaLnBrk="1" hangingPunct="1">
              <a:lnSpc>
                <a:spcPct val="90000"/>
              </a:lnSpc>
              <a:buFontTx/>
              <a:buNone/>
              <a:defRPr/>
            </a:pPr>
            <a:r>
              <a:rPr lang="en-US" sz="800" dirty="0"/>
              <a:t> </a:t>
            </a:r>
          </a:p>
          <a:p>
            <a:pPr lvl="1" eaLnBrk="1" hangingPunct="1">
              <a:lnSpc>
                <a:spcPct val="90000"/>
              </a:lnSpc>
              <a:defRPr/>
            </a:pPr>
            <a:r>
              <a:rPr lang="en-US" sz="2400" dirty="0"/>
              <a:t>Computing consumption of the respective area / equipment.</a:t>
            </a:r>
          </a:p>
          <a:p>
            <a:pPr lvl="1" eaLnBrk="1" hangingPunct="1">
              <a:lnSpc>
                <a:spcPct val="90000"/>
              </a:lnSpc>
              <a:defRPr/>
            </a:pPr>
            <a:r>
              <a:rPr lang="en-US" sz="2400" dirty="0"/>
              <a:t>Noting down operating period.</a:t>
            </a:r>
          </a:p>
          <a:p>
            <a:pPr lvl="1" eaLnBrk="1" hangingPunct="1">
              <a:lnSpc>
                <a:spcPct val="90000"/>
              </a:lnSpc>
              <a:defRPr/>
            </a:pPr>
            <a:r>
              <a:rPr lang="en-US" sz="2400" dirty="0"/>
              <a:t>Take data from various sub-meters</a:t>
            </a:r>
          </a:p>
          <a:p>
            <a:pPr lvl="1" eaLnBrk="1" hangingPunct="1">
              <a:lnSpc>
                <a:spcPct val="90000"/>
              </a:lnSpc>
              <a:defRPr/>
            </a:pPr>
            <a:r>
              <a:rPr lang="en-US" sz="2400" dirty="0"/>
              <a:t>Logging the data for predetermined period </a:t>
            </a:r>
          </a:p>
          <a:p>
            <a:pPr eaLnBrk="1" hangingPunct="1">
              <a:lnSpc>
                <a:spcPct val="90000"/>
              </a:lnSpc>
              <a:buFontTx/>
              <a:buNone/>
              <a:defRPr/>
            </a:pPr>
            <a:r>
              <a:rPr lang="en-US" sz="2800" dirty="0"/>
              <a:t>   </a:t>
            </a:r>
          </a:p>
          <a:p>
            <a:pPr>
              <a:lnSpc>
                <a:spcPct val="90000"/>
              </a:lnSpc>
              <a:defRPr/>
            </a:pPr>
            <a:r>
              <a:rPr lang="en-US" sz="2800" dirty="0"/>
              <a:t>Compare total consumption as estimated above with actual consumption to ascertain </a:t>
            </a:r>
            <a:r>
              <a:rPr lang="en-US" sz="800" dirty="0"/>
              <a:t> </a:t>
            </a:r>
          </a:p>
          <a:p>
            <a:pPr eaLnBrk="1" hangingPunct="1">
              <a:lnSpc>
                <a:spcPct val="90000"/>
              </a:lnSpc>
              <a:buFontTx/>
              <a:buNone/>
              <a:defRPr/>
            </a:pPr>
            <a:r>
              <a:rPr lang="en-US" sz="800" dirty="0"/>
              <a:t> </a:t>
            </a:r>
          </a:p>
          <a:p>
            <a:pPr lvl="1" eaLnBrk="1" hangingPunct="1">
              <a:lnSpc>
                <a:spcPct val="90000"/>
              </a:lnSpc>
              <a:defRPr/>
            </a:pPr>
            <a:r>
              <a:rPr lang="en-US" sz="2400" dirty="0"/>
              <a:t>“Unaccounted” or “Miscellaneous” portion of the consumption</a:t>
            </a:r>
          </a:p>
          <a:p>
            <a:pPr eaLnBrk="1" hangingPunct="1">
              <a:lnSpc>
                <a:spcPct val="90000"/>
              </a:lnSpc>
              <a:buFontTx/>
              <a:buNone/>
              <a:defRPr/>
            </a:pPr>
            <a:endParaRPr lang="en-US" sz="2800" dirty="0"/>
          </a:p>
          <a:p>
            <a:pPr>
              <a:lnSpc>
                <a:spcPct val="90000"/>
              </a:lnSpc>
              <a:defRPr/>
            </a:pPr>
            <a:r>
              <a:rPr lang="en-US" sz="2800" dirty="0"/>
              <a:t>Analyze consumption pattern </a:t>
            </a:r>
          </a:p>
        </p:txBody>
      </p:sp>
    </p:spTree>
    <p:extLst>
      <p:ext uri="{BB962C8B-B14F-4D97-AF65-F5344CB8AC3E}">
        <p14:creationId xmlns:p14="http://schemas.microsoft.com/office/powerpoint/2010/main" val="2407896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0"/>
            <a:ext cx="9144000" cy="990600"/>
          </a:xfrm>
        </p:spPr>
        <p:txBody>
          <a:bodyPr/>
          <a:lstStyle/>
          <a:p>
            <a:pPr algn="ctr" eaLnBrk="1" hangingPunct="1">
              <a:defRPr/>
            </a:pPr>
            <a:r>
              <a:rPr lang="en-US" sz="4000" b="1" dirty="0"/>
              <a:t>Energy Accounting / Balancing </a:t>
            </a:r>
          </a:p>
        </p:txBody>
      </p:sp>
      <p:graphicFrame>
        <p:nvGraphicFramePr>
          <p:cNvPr id="1026" name="Object 2"/>
          <p:cNvGraphicFramePr>
            <a:graphicFrameLocks noGrp="1" noChangeAspect="1"/>
          </p:cNvGraphicFramePr>
          <p:nvPr>
            <p:ph sz="half" idx="1"/>
          </p:nvPr>
        </p:nvGraphicFramePr>
        <p:xfrm>
          <a:off x="94577" y="990600"/>
          <a:ext cx="9049423" cy="5714999"/>
        </p:xfrm>
        <a:graphic>
          <a:graphicData uri="http://schemas.openxmlformats.org/presentationml/2006/ole">
            <mc:AlternateContent xmlns:mc="http://schemas.openxmlformats.org/markup-compatibility/2006">
              <mc:Choice xmlns:v="urn:schemas-microsoft-com:vml" Requires="v">
                <p:oleObj spid="_x0000_s1026" name="Chart" r:id="rId4" imgW="6200851" imgH="3638702" progId="Excel.Sheet.8">
                  <p:embed/>
                </p:oleObj>
              </mc:Choice>
              <mc:Fallback>
                <p:oleObj name="Chart" r:id="rId4" imgW="6200851" imgH="3638702" progId="Excel.Sheet.8">
                  <p:embed/>
                  <p:pic>
                    <p:nvPicPr>
                      <p:cNvPr id="1026"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577" y="990600"/>
                        <a:ext cx="9049423" cy="5714999"/>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280371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a:xfrm>
            <a:off x="0" y="0"/>
            <a:ext cx="9144000" cy="1066800"/>
          </a:xfrm>
        </p:spPr>
        <p:txBody>
          <a:bodyPr/>
          <a:lstStyle/>
          <a:p>
            <a:r>
              <a:rPr lang="en-US" b="1" dirty="0"/>
              <a:t>Refrigeration Compressors</a:t>
            </a:r>
            <a:endParaRPr lang="en-US" sz="2800" b="1" dirty="0"/>
          </a:p>
        </p:txBody>
      </p:sp>
      <p:sp>
        <p:nvSpPr>
          <p:cNvPr id="270339" name="Rectangle 3"/>
          <p:cNvSpPr>
            <a:spLocks noGrp="1" noChangeArrowheads="1"/>
          </p:cNvSpPr>
          <p:nvPr>
            <p:ph idx="1"/>
          </p:nvPr>
        </p:nvSpPr>
        <p:spPr>
          <a:xfrm>
            <a:off x="0" y="1219200"/>
            <a:ext cx="9144000" cy="5638800"/>
          </a:xfrm>
        </p:spPr>
        <p:txBody>
          <a:bodyPr/>
          <a:lstStyle/>
          <a:p>
            <a:pPr>
              <a:lnSpc>
                <a:spcPct val="90000"/>
              </a:lnSpc>
              <a:buFontTx/>
              <a:buNone/>
            </a:pPr>
            <a:r>
              <a:rPr lang="en-US" sz="2400" dirty="0"/>
              <a:t>Measure</a:t>
            </a:r>
          </a:p>
          <a:p>
            <a:pPr>
              <a:lnSpc>
                <a:spcPct val="90000"/>
              </a:lnSpc>
            </a:pPr>
            <a:r>
              <a:rPr lang="en-US" sz="2400" dirty="0"/>
              <a:t>Velocity of liquid to determine flow rate through chiller </a:t>
            </a:r>
          </a:p>
          <a:p>
            <a:pPr>
              <a:lnSpc>
                <a:spcPct val="90000"/>
              </a:lnSpc>
            </a:pPr>
            <a:r>
              <a:rPr lang="en-US" sz="2400" dirty="0"/>
              <a:t>Differential Temperature across chiller</a:t>
            </a:r>
          </a:p>
          <a:p>
            <a:pPr>
              <a:lnSpc>
                <a:spcPct val="90000"/>
              </a:lnSpc>
            </a:pPr>
            <a:r>
              <a:rPr lang="en-US" sz="2400" dirty="0"/>
              <a:t>Power drawn by compressor motor </a:t>
            </a:r>
          </a:p>
          <a:p>
            <a:pPr>
              <a:lnSpc>
                <a:spcPct val="90000"/>
              </a:lnSpc>
            </a:pPr>
            <a:r>
              <a:rPr lang="en-US" sz="2400" dirty="0"/>
              <a:t>Note down Motor Efficiency, Specific gravity and Specific heat of Liquid, Speed of Compressor </a:t>
            </a:r>
          </a:p>
          <a:p>
            <a:pPr>
              <a:lnSpc>
                <a:spcPct val="90000"/>
              </a:lnSpc>
              <a:buFontTx/>
              <a:buNone/>
            </a:pPr>
            <a:endParaRPr lang="en-US" sz="2400" dirty="0"/>
          </a:p>
          <a:p>
            <a:pPr>
              <a:lnSpc>
                <a:spcPct val="90000"/>
              </a:lnSpc>
              <a:buFontTx/>
              <a:buNone/>
            </a:pPr>
            <a:r>
              <a:rPr lang="en-US" sz="2400" dirty="0"/>
              <a:t>Outcome </a:t>
            </a:r>
          </a:p>
          <a:p>
            <a:pPr>
              <a:lnSpc>
                <a:spcPct val="90000"/>
              </a:lnSpc>
            </a:pPr>
            <a:r>
              <a:rPr lang="en-US" sz="2400" dirty="0"/>
              <a:t>Operating capacity &amp; Specific Power Consumption</a:t>
            </a:r>
          </a:p>
          <a:p>
            <a:pPr>
              <a:lnSpc>
                <a:spcPct val="90000"/>
              </a:lnSpc>
            </a:pPr>
            <a:r>
              <a:rPr lang="en-US" sz="2400" dirty="0"/>
              <a:t>Recommended Specific Power at operating / design parameters</a:t>
            </a:r>
          </a:p>
          <a:p>
            <a:pPr>
              <a:lnSpc>
                <a:spcPct val="90000"/>
              </a:lnSpc>
            </a:pPr>
            <a:r>
              <a:rPr lang="en-US" sz="2400" dirty="0"/>
              <a:t>Steps to achieve  the recommended / design parameters  </a:t>
            </a:r>
          </a:p>
          <a:p>
            <a:pPr>
              <a:lnSpc>
                <a:spcPct val="90000"/>
              </a:lnSpc>
            </a:pPr>
            <a:r>
              <a:rPr lang="en-US" sz="2400" dirty="0"/>
              <a:t>Potential saving with cost benefit analysis </a:t>
            </a:r>
          </a:p>
        </p:txBody>
      </p:sp>
    </p:spTree>
    <p:extLst>
      <p:ext uri="{BB962C8B-B14F-4D97-AF65-F5344CB8AC3E}">
        <p14:creationId xmlns:p14="http://schemas.microsoft.com/office/powerpoint/2010/main" val="1855747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a:xfrm>
            <a:off x="0" y="0"/>
            <a:ext cx="9144000" cy="990600"/>
          </a:xfrm>
        </p:spPr>
        <p:txBody>
          <a:bodyPr/>
          <a:lstStyle/>
          <a:p>
            <a:pPr eaLnBrk="1" hangingPunct="1">
              <a:defRPr/>
            </a:pPr>
            <a:r>
              <a:rPr lang="en-US" b="1" dirty="0"/>
              <a:t>Senergy </a:t>
            </a:r>
          </a:p>
        </p:txBody>
      </p:sp>
      <p:sp>
        <p:nvSpPr>
          <p:cNvPr id="223235" name="Rectangle 3"/>
          <p:cNvSpPr>
            <a:spLocks noGrp="1" noChangeArrowheads="1"/>
          </p:cNvSpPr>
          <p:nvPr>
            <p:ph idx="1"/>
          </p:nvPr>
        </p:nvSpPr>
        <p:spPr>
          <a:xfrm>
            <a:off x="0" y="1295400"/>
            <a:ext cx="9144000" cy="5562600"/>
          </a:xfrm>
        </p:spPr>
        <p:txBody>
          <a:bodyPr>
            <a:normAutofit/>
          </a:bodyPr>
          <a:lstStyle/>
          <a:p>
            <a:pPr algn="ctr" eaLnBrk="1" hangingPunct="1">
              <a:buFontTx/>
              <a:buNone/>
              <a:defRPr/>
            </a:pPr>
            <a:r>
              <a:rPr lang="en-US" sz="2800" dirty="0"/>
              <a:t>Synergy </a:t>
            </a:r>
          </a:p>
          <a:p>
            <a:pPr algn="ctr" eaLnBrk="1" hangingPunct="1">
              <a:buFontTx/>
              <a:buNone/>
              <a:defRPr/>
            </a:pPr>
            <a:r>
              <a:rPr lang="en-US" sz="2800" dirty="0"/>
              <a:t>between  </a:t>
            </a:r>
          </a:p>
          <a:p>
            <a:pPr algn="ctr" eaLnBrk="1" hangingPunct="1">
              <a:buFontTx/>
              <a:buNone/>
              <a:defRPr/>
            </a:pPr>
            <a:r>
              <a:rPr lang="en-US" sz="2800" dirty="0"/>
              <a:t>Our expertise on conservation of energy </a:t>
            </a:r>
          </a:p>
          <a:p>
            <a:pPr algn="ctr" eaLnBrk="1" hangingPunct="1">
              <a:buFontTx/>
              <a:buNone/>
              <a:defRPr/>
            </a:pPr>
            <a:endParaRPr lang="en-US" sz="1400" dirty="0"/>
          </a:p>
          <a:p>
            <a:pPr algn="ctr" eaLnBrk="1" hangingPunct="1">
              <a:buFontTx/>
              <a:buNone/>
              <a:defRPr/>
            </a:pPr>
            <a:r>
              <a:rPr lang="en-US" sz="2800" dirty="0"/>
              <a:t>&amp;</a:t>
            </a:r>
          </a:p>
          <a:p>
            <a:pPr algn="ctr" eaLnBrk="1" hangingPunct="1">
              <a:buFontTx/>
              <a:buNone/>
              <a:defRPr/>
            </a:pPr>
            <a:endParaRPr lang="en-US" sz="1400" dirty="0"/>
          </a:p>
          <a:p>
            <a:pPr algn="ctr" eaLnBrk="1" hangingPunct="1">
              <a:buFontTx/>
              <a:buNone/>
              <a:defRPr/>
            </a:pPr>
            <a:r>
              <a:rPr lang="en-US" sz="2800" dirty="0"/>
              <a:t>Your experience &amp; knowledge of</a:t>
            </a:r>
          </a:p>
          <a:p>
            <a:pPr algn="ctr" eaLnBrk="1" hangingPunct="1">
              <a:buFontTx/>
              <a:buNone/>
              <a:defRPr/>
            </a:pPr>
            <a:r>
              <a:rPr lang="en-US" sz="2800" dirty="0"/>
              <a:t>process, operations, plant engineering, etc.  </a:t>
            </a:r>
          </a:p>
          <a:p>
            <a:pPr algn="ctr" eaLnBrk="1" hangingPunct="1">
              <a:buFontTx/>
              <a:buNone/>
              <a:defRPr/>
            </a:pPr>
            <a:r>
              <a:rPr lang="en-US" sz="2800" dirty="0"/>
              <a:t>To</a:t>
            </a:r>
          </a:p>
          <a:p>
            <a:pPr algn="ctr" eaLnBrk="1" hangingPunct="1">
              <a:buFontTx/>
              <a:buNone/>
              <a:defRPr/>
            </a:pPr>
            <a:r>
              <a:rPr lang="en-US" sz="2800" dirty="0"/>
              <a:t> </a:t>
            </a:r>
          </a:p>
          <a:p>
            <a:pPr algn="ctr" eaLnBrk="1" hangingPunct="1">
              <a:buFontTx/>
              <a:buNone/>
              <a:defRPr/>
            </a:pPr>
            <a:r>
              <a:rPr lang="en-US" sz="3600" b="1" dirty="0"/>
              <a:t>Save Energy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2" y="76200"/>
            <a:ext cx="9144000" cy="67818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76200"/>
            <a:ext cx="9144000" cy="6629400"/>
          </a:xfrm>
          <a:prstGeom prst="rect">
            <a:avLst/>
          </a:prstGeom>
        </p:spPr>
      </p:pic>
    </p:spTree>
    <p:extLst>
      <p:ext uri="{BB962C8B-B14F-4D97-AF65-F5344CB8AC3E}">
        <p14:creationId xmlns:p14="http://schemas.microsoft.com/office/powerpoint/2010/main" val="2604639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76328546"/>
              </p:ext>
            </p:extLst>
          </p:nvPr>
        </p:nvGraphicFramePr>
        <p:xfrm>
          <a:off x="228599" y="1371601"/>
          <a:ext cx="8763001" cy="4611465"/>
        </p:xfrm>
        <a:graphic>
          <a:graphicData uri="http://schemas.openxmlformats.org/drawingml/2006/table">
            <a:tbl>
              <a:tblPr firstRow="1" firstCol="1" bandRow="1"/>
              <a:tblGrid>
                <a:gridCol w="626008">
                  <a:extLst>
                    <a:ext uri="{9D8B030D-6E8A-4147-A177-3AD203B41FA5}">
                      <a16:colId xmlns:a16="http://schemas.microsoft.com/office/drawing/2014/main" val="20000"/>
                    </a:ext>
                  </a:extLst>
                </a:gridCol>
                <a:gridCol w="4808223">
                  <a:extLst>
                    <a:ext uri="{9D8B030D-6E8A-4147-A177-3AD203B41FA5}">
                      <a16:colId xmlns:a16="http://schemas.microsoft.com/office/drawing/2014/main" val="20001"/>
                    </a:ext>
                  </a:extLst>
                </a:gridCol>
                <a:gridCol w="3328770">
                  <a:extLst>
                    <a:ext uri="{9D8B030D-6E8A-4147-A177-3AD203B41FA5}">
                      <a16:colId xmlns:a16="http://schemas.microsoft.com/office/drawing/2014/main" val="20002"/>
                    </a:ext>
                  </a:extLst>
                </a:gridCol>
              </a:tblGrid>
              <a:tr h="533532">
                <a:tc>
                  <a:txBody>
                    <a:bodyPr/>
                    <a:lstStyle/>
                    <a:p>
                      <a:pPr algn="ctr">
                        <a:spcAft>
                          <a:spcPts val="0"/>
                        </a:spcAft>
                      </a:pPr>
                      <a:r>
                        <a:rPr lang="en-US" sz="2000" b="1"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Sr No</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b="1"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Description</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b="1"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ChWC – 11</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p>
                      <a:pPr algn="ctr">
                        <a:spcAft>
                          <a:spcPts val="0"/>
                        </a:spcAft>
                      </a:pPr>
                      <a:r>
                        <a:rPr lang="en-US" sz="2000" b="1"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100 TR </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44265">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1</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Start Time </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January 1</a:t>
                      </a:r>
                      <a:r>
                        <a:rPr lang="en-US" sz="2000" baseline="30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st</a:t>
                      </a: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 at 20:00 Hr</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6887">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2</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End Time </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January 2</a:t>
                      </a:r>
                      <a:r>
                        <a:rPr lang="en-US" sz="2000" baseline="30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nd</a:t>
                      </a: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 at 20:00 Hr</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66766">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3</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Duration</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24 Hours </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66766">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4</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Inlet Temperature </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13.0 </a:t>
                      </a:r>
                      <a:r>
                        <a:rPr lang="en-US" sz="2000" baseline="30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o</a:t>
                      </a: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C</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66766">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5</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Outlet Temperature </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12.2 </a:t>
                      </a:r>
                      <a:r>
                        <a:rPr lang="en-US" sz="2000" baseline="30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o</a:t>
                      </a: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C</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66766">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6</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Flow Rate </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80.4 M</a:t>
                      </a:r>
                      <a:r>
                        <a:rPr lang="en-US" sz="2000" baseline="30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3</a:t>
                      </a: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/hr</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87708">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7</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Refrigeration Load  - Maximum</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83.6 TR     83.6% of Rated </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96407">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8</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Refrigeration Load  - Average </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33.8 TR     33.8% of Rated </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66766">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9</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Power Consumption – Average </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19.4 kW</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66766">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10</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Specific Power Consumption  – Average</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0.943 kWh/TR</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66766">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11</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Refrigeration Compressor – On duration  </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60.4%</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498639">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12</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Average output of Refrigeration Compressor  </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20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rPr>
                        <a:t>20.46 TR  20.5% of Rated</a:t>
                      </a:r>
                      <a:endParaRPr lang="en-IN" sz="2000" dirty="0">
                        <a:solidFill>
                          <a:schemeClr val="tx1"/>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sp>
        <p:nvSpPr>
          <p:cNvPr id="7" name="Rectangle 2"/>
          <p:cNvSpPr>
            <a:spLocks noGrp="1" noChangeArrowheads="1"/>
          </p:cNvSpPr>
          <p:nvPr>
            <p:ph type="title"/>
          </p:nvPr>
        </p:nvSpPr>
        <p:spPr>
          <a:xfrm>
            <a:off x="0" y="0"/>
            <a:ext cx="9144000" cy="838200"/>
          </a:xfrm>
        </p:spPr>
        <p:txBody>
          <a:bodyPr/>
          <a:lstStyle/>
          <a:p>
            <a:r>
              <a:rPr lang="en-US" b="1" dirty="0"/>
              <a:t>Refrigeration Compressors</a:t>
            </a:r>
            <a:endParaRPr lang="en-US" sz="28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0" y="0"/>
            <a:ext cx="9144000" cy="1066800"/>
          </a:xfrm>
        </p:spPr>
        <p:txBody>
          <a:bodyPr/>
          <a:lstStyle/>
          <a:p>
            <a:pPr>
              <a:defRPr/>
            </a:pPr>
            <a:r>
              <a:rPr lang="en-US" sz="3600" b="1" dirty="0"/>
              <a:t>Ductable Split AC Units – Water cooled </a:t>
            </a:r>
          </a:p>
        </p:txBody>
      </p:sp>
      <p:graphicFrame>
        <p:nvGraphicFramePr>
          <p:cNvPr id="2050" name="Object 2"/>
          <p:cNvGraphicFramePr>
            <a:graphicFrameLocks noGrp="1" noChangeAspect="1"/>
          </p:cNvGraphicFramePr>
          <p:nvPr>
            <p:ph idx="1"/>
            <p:extLst>
              <p:ext uri="{D42A27DB-BD31-4B8C-83A1-F6EECF244321}">
                <p14:modId xmlns:p14="http://schemas.microsoft.com/office/powerpoint/2010/main" val="1446395609"/>
              </p:ext>
            </p:extLst>
          </p:nvPr>
        </p:nvGraphicFramePr>
        <p:xfrm>
          <a:off x="304800" y="1066800"/>
          <a:ext cx="8736571" cy="5638800"/>
        </p:xfrm>
        <a:graphic>
          <a:graphicData uri="http://schemas.openxmlformats.org/presentationml/2006/ole">
            <mc:AlternateContent xmlns:mc="http://schemas.openxmlformats.org/markup-compatibility/2006">
              <mc:Choice xmlns:v="urn:schemas-microsoft-com:vml" Requires="v">
                <p:oleObj spid="_x0000_s2050" name="Chart" r:id="rId4" imgW="5867400" imgH="3257702" progId="Excel.Sheet.8">
                  <p:embed/>
                </p:oleObj>
              </mc:Choice>
              <mc:Fallback>
                <p:oleObj name="Chart" r:id="rId4" imgW="5867400" imgH="3257702" progId="Excel.Sheet.8">
                  <p:embed/>
                  <p:pic>
                    <p:nvPicPr>
                      <p:cNvPr id="205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1066800"/>
                        <a:ext cx="8736571" cy="5638800"/>
                      </a:xfrm>
                      <a:prstGeom prst="rect">
                        <a:avLst/>
                      </a:prstGeom>
                      <a:noFill/>
                      <a:ln>
                        <a:noFill/>
                      </a:ln>
                      <a:effectLst/>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2"/>
          <p:cNvGraphicFramePr>
            <a:graphicFrameLocks noGrp="1" noChangeAspect="1"/>
          </p:cNvGraphicFramePr>
          <p:nvPr>
            <p:ph idx="1"/>
            <p:extLst>
              <p:ext uri="{D42A27DB-BD31-4B8C-83A1-F6EECF244321}">
                <p14:modId xmlns:p14="http://schemas.microsoft.com/office/powerpoint/2010/main" val="3725469099"/>
              </p:ext>
            </p:extLst>
          </p:nvPr>
        </p:nvGraphicFramePr>
        <p:xfrm>
          <a:off x="-68967" y="1066800"/>
          <a:ext cx="9181135" cy="5562600"/>
        </p:xfrm>
        <a:graphic>
          <a:graphicData uri="http://schemas.openxmlformats.org/presentationml/2006/ole">
            <mc:AlternateContent xmlns:mc="http://schemas.openxmlformats.org/markup-compatibility/2006">
              <mc:Choice xmlns:v="urn:schemas-microsoft-com:vml" Requires="v">
                <p:oleObj spid="_x0000_s3074" name="Chart" r:id="rId4" imgW="9715500" imgH="4896002" progId="Excel.Sheet.8">
                  <p:embed/>
                </p:oleObj>
              </mc:Choice>
              <mc:Fallback>
                <p:oleObj name="Chart" r:id="rId4" imgW="9715500" imgH="4896002" progId="Excel.Sheet.8">
                  <p:embed/>
                  <p:pic>
                    <p:nvPicPr>
                      <p:cNvPr id="3074"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967" y="1066800"/>
                        <a:ext cx="9181135" cy="5562600"/>
                      </a:xfrm>
                      <a:prstGeom prst="rect">
                        <a:avLst/>
                      </a:prstGeom>
                      <a:noFill/>
                    </p:spPr>
                  </p:pic>
                </p:oleObj>
              </mc:Fallback>
            </mc:AlternateContent>
          </a:graphicData>
        </a:graphic>
      </p:graphicFrame>
      <p:sp>
        <p:nvSpPr>
          <p:cNvPr id="5" name="Rectangle 2"/>
          <p:cNvSpPr>
            <a:spLocks noGrp="1" noChangeArrowheads="1"/>
          </p:cNvSpPr>
          <p:nvPr>
            <p:ph type="title"/>
          </p:nvPr>
        </p:nvSpPr>
        <p:spPr>
          <a:xfrm>
            <a:off x="0" y="0"/>
            <a:ext cx="9144000" cy="1066800"/>
          </a:xfrm>
        </p:spPr>
        <p:txBody>
          <a:bodyPr/>
          <a:lstStyle/>
          <a:p>
            <a:pPr>
              <a:defRPr/>
            </a:pPr>
            <a:r>
              <a:rPr lang="en-US" sz="3600" b="1" dirty="0"/>
              <a:t>Ductable Split AC Units – Water cooled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a:xfrm>
            <a:off x="0" y="0"/>
            <a:ext cx="9144000" cy="1066800"/>
          </a:xfrm>
        </p:spPr>
        <p:txBody>
          <a:bodyPr/>
          <a:lstStyle/>
          <a:p>
            <a:r>
              <a:rPr lang="en-US" b="1" dirty="0"/>
              <a:t>Pumps</a:t>
            </a:r>
          </a:p>
        </p:txBody>
      </p:sp>
      <p:sp>
        <p:nvSpPr>
          <p:cNvPr id="367619" name="Rectangle 3"/>
          <p:cNvSpPr>
            <a:spLocks noGrp="1" noChangeArrowheads="1"/>
          </p:cNvSpPr>
          <p:nvPr>
            <p:ph idx="1"/>
          </p:nvPr>
        </p:nvSpPr>
        <p:spPr>
          <a:xfrm>
            <a:off x="0" y="1219200"/>
            <a:ext cx="9144000" cy="5638800"/>
          </a:xfrm>
        </p:spPr>
        <p:txBody>
          <a:bodyPr/>
          <a:lstStyle/>
          <a:p>
            <a:pPr>
              <a:lnSpc>
                <a:spcPct val="90000"/>
              </a:lnSpc>
              <a:buFontTx/>
              <a:buNone/>
            </a:pPr>
            <a:r>
              <a:rPr lang="en-US" sz="2400" dirty="0"/>
              <a:t>Measure</a:t>
            </a:r>
          </a:p>
          <a:p>
            <a:pPr>
              <a:lnSpc>
                <a:spcPct val="90000"/>
              </a:lnSpc>
            </a:pPr>
            <a:r>
              <a:rPr lang="en-US" sz="2400" dirty="0"/>
              <a:t>Velocity of liquid to determine flow rate </a:t>
            </a:r>
          </a:p>
          <a:p>
            <a:pPr>
              <a:lnSpc>
                <a:spcPct val="90000"/>
              </a:lnSpc>
            </a:pPr>
            <a:r>
              <a:rPr lang="en-US" sz="2400" dirty="0"/>
              <a:t>Differential Pressure </a:t>
            </a:r>
          </a:p>
          <a:p>
            <a:pPr>
              <a:lnSpc>
                <a:spcPct val="90000"/>
              </a:lnSpc>
            </a:pPr>
            <a:r>
              <a:rPr lang="en-US" sz="2400" dirty="0"/>
              <a:t>Power drawn by motor </a:t>
            </a:r>
          </a:p>
          <a:p>
            <a:pPr>
              <a:lnSpc>
                <a:spcPct val="90000"/>
              </a:lnSpc>
            </a:pPr>
            <a:r>
              <a:rPr lang="en-US" sz="2400" dirty="0"/>
              <a:t>Note down Motor Efficiency and Specific gravity of Liquid </a:t>
            </a:r>
          </a:p>
          <a:p>
            <a:pPr>
              <a:lnSpc>
                <a:spcPct val="90000"/>
              </a:lnSpc>
              <a:buFontTx/>
              <a:buNone/>
            </a:pPr>
            <a:endParaRPr lang="en-US" sz="2400" dirty="0"/>
          </a:p>
          <a:p>
            <a:pPr>
              <a:lnSpc>
                <a:spcPct val="90000"/>
              </a:lnSpc>
              <a:buFontTx/>
              <a:buNone/>
            </a:pPr>
            <a:r>
              <a:rPr lang="en-US" sz="2400" dirty="0"/>
              <a:t>Outcome </a:t>
            </a:r>
          </a:p>
          <a:p>
            <a:pPr>
              <a:lnSpc>
                <a:spcPct val="90000"/>
              </a:lnSpc>
            </a:pPr>
            <a:r>
              <a:rPr lang="en-US" sz="2400" dirty="0"/>
              <a:t>Present pump efficiency</a:t>
            </a:r>
          </a:p>
          <a:p>
            <a:pPr>
              <a:lnSpc>
                <a:spcPct val="90000"/>
              </a:lnSpc>
            </a:pPr>
            <a:r>
              <a:rPr lang="en-US" sz="2400" dirty="0"/>
              <a:t>Operating parameters – Flow, differential head and power.</a:t>
            </a:r>
          </a:p>
          <a:p>
            <a:pPr>
              <a:lnSpc>
                <a:spcPct val="90000"/>
              </a:lnSpc>
            </a:pPr>
            <a:r>
              <a:rPr lang="en-US" sz="2400" dirty="0"/>
              <a:t>Recommended Efficiency at Operating parameters </a:t>
            </a:r>
          </a:p>
          <a:p>
            <a:pPr>
              <a:lnSpc>
                <a:spcPct val="90000"/>
              </a:lnSpc>
            </a:pPr>
            <a:r>
              <a:rPr lang="en-US" sz="2400" dirty="0"/>
              <a:t>Steps to achieve  the recommended parameters</a:t>
            </a:r>
          </a:p>
          <a:p>
            <a:pPr>
              <a:lnSpc>
                <a:spcPct val="90000"/>
              </a:lnSpc>
            </a:pPr>
            <a:r>
              <a:rPr lang="en-US" sz="2400" dirty="0"/>
              <a:t>Potential saving with cost benefit analysis</a:t>
            </a:r>
            <a:endParaRPr lang="en-US" dirty="0"/>
          </a:p>
        </p:txBody>
      </p:sp>
    </p:spTree>
    <p:extLst>
      <p:ext uri="{BB962C8B-B14F-4D97-AF65-F5344CB8AC3E}">
        <p14:creationId xmlns:p14="http://schemas.microsoft.com/office/powerpoint/2010/main" val="19561141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0" y="0"/>
            <a:ext cx="9144000" cy="774700"/>
          </a:xfrm>
        </p:spPr>
        <p:txBody>
          <a:bodyPr>
            <a:normAutofit/>
          </a:bodyPr>
          <a:lstStyle/>
          <a:p>
            <a:r>
              <a:rPr lang="en-US" sz="4000" b="1" dirty="0"/>
              <a:t>Pumps</a:t>
            </a:r>
          </a:p>
        </p:txBody>
      </p:sp>
      <p:graphicFrame>
        <p:nvGraphicFramePr>
          <p:cNvPr id="430967" name="Group 887"/>
          <p:cNvGraphicFramePr>
            <a:graphicFrameLocks noGrp="1"/>
          </p:cNvGraphicFramePr>
          <p:nvPr>
            <p:ph type="tbl" idx="1"/>
            <p:extLst>
              <p:ext uri="{D42A27DB-BD31-4B8C-83A1-F6EECF244321}">
                <p14:modId xmlns:p14="http://schemas.microsoft.com/office/powerpoint/2010/main" val="1960650230"/>
              </p:ext>
            </p:extLst>
          </p:nvPr>
        </p:nvGraphicFramePr>
        <p:xfrm>
          <a:off x="152402" y="914400"/>
          <a:ext cx="8839198" cy="5791200"/>
        </p:xfrm>
        <a:graphic>
          <a:graphicData uri="http://schemas.openxmlformats.org/drawingml/2006/table">
            <a:tbl>
              <a:tblPr/>
              <a:tblGrid>
                <a:gridCol w="2534403">
                  <a:extLst>
                    <a:ext uri="{9D8B030D-6E8A-4147-A177-3AD203B41FA5}">
                      <a16:colId xmlns:a16="http://schemas.microsoft.com/office/drawing/2014/main" val="20000"/>
                    </a:ext>
                  </a:extLst>
                </a:gridCol>
                <a:gridCol w="1345231">
                  <a:extLst>
                    <a:ext uri="{9D8B030D-6E8A-4147-A177-3AD203B41FA5}">
                      <a16:colId xmlns:a16="http://schemas.microsoft.com/office/drawing/2014/main" val="20001"/>
                    </a:ext>
                  </a:extLst>
                </a:gridCol>
                <a:gridCol w="1276565">
                  <a:extLst>
                    <a:ext uri="{9D8B030D-6E8A-4147-A177-3AD203B41FA5}">
                      <a16:colId xmlns:a16="http://schemas.microsoft.com/office/drawing/2014/main" val="20002"/>
                    </a:ext>
                  </a:extLst>
                </a:gridCol>
                <a:gridCol w="1278126">
                  <a:extLst>
                    <a:ext uri="{9D8B030D-6E8A-4147-A177-3AD203B41FA5}">
                      <a16:colId xmlns:a16="http://schemas.microsoft.com/office/drawing/2014/main" val="20003"/>
                    </a:ext>
                  </a:extLst>
                </a:gridCol>
                <a:gridCol w="1278125">
                  <a:extLst>
                    <a:ext uri="{9D8B030D-6E8A-4147-A177-3AD203B41FA5}">
                      <a16:colId xmlns:a16="http://schemas.microsoft.com/office/drawing/2014/main" val="20004"/>
                    </a:ext>
                  </a:extLst>
                </a:gridCol>
                <a:gridCol w="1126748">
                  <a:extLst>
                    <a:ext uri="{9D8B030D-6E8A-4147-A177-3AD203B41FA5}">
                      <a16:colId xmlns:a16="http://schemas.microsoft.com/office/drawing/2014/main" val="20005"/>
                    </a:ext>
                  </a:extLst>
                </a:gridCol>
              </a:tblGrid>
              <a:tr h="1651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mj-lt"/>
                          <a:cs typeface="Times New Roman" pitchFamily="18" charset="0"/>
                        </a:rPr>
                        <a:t>Description</a:t>
                      </a:r>
                      <a:endParaRPr kumimoji="0" lang="en-US" sz="2800" b="0" i="0" u="none" strike="noStrike" cap="none" normalizeH="0" baseline="0" dirty="0">
                        <a:ln>
                          <a:noFill/>
                        </a:ln>
                        <a:solidFill>
                          <a:schemeClr val="tx1"/>
                        </a:solidFill>
                        <a:effectLst/>
                        <a:latin typeface="+mj-lt"/>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mj-lt"/>
                          <a:cs typeface="Times New Roman" pitchFamily="18" charset="0"/>
                        </a:rPr>
                        <a:t>Units</a:t>
                      </a:r>
                      <a:endParaRPr kumimoji="0" lang="en-US" sz="2800" b="0" i="0" u="none" strike="noStrike" cap="none" normalizeH="0" baseline="0" dirty="0">
                        <a:ln>
                          <a:noFill/>
                        </a:ln>
                        <a:solidFill>
                          <a:schemeClr val="tx1"/>
                        </a:solidFill>
                        <a:effectLst/>
                        <a:latin typeface="+mj-lt"/>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mj-lt"/>
                          <a:cs typeface="Times New Roman" pitchFamily="18" charset="0"/>
                        </a:rPr>
                        <a:t>WC-1 - M-1</a:t>
                      </a:r>
                      <a:endParaRPr kumimoji="0" lang="en-US" sz="2800" b="0" i="0" u="none" strike="noStrike" cap="none" normalizeH="0" baseline="0" dirty="0">
                        <a:ln>
                          <a:noFill/>
                        </a:ln>
                        <a:solidFill>
                          <a:schemeClr val="tx1"/>
                        </a:solidFill>
                        <a:effectLst/>
                        <a:latin typeface="+mj-lt"/>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mj-lt"/>
                          <a:cs typeface="Times New Roman" pitchFamily="18" charset="0"/>
                        </a:rPr>
                        <a:t>WC-1 - M-2</a:t>
                      </a:r>
                      <a:endParaRPr kumimoji="0" lang="en-US" sz="2800" b="0" i="0" u="none" strike="noStrike" cap="none" normalizeH="0" baseline="0" dirty="0">
                        <a:ln>
                          <a:noFill/>
                        </a:ln>
                        <a:solidFill>
                          <a:schemeClr val="tx1"/>
                        </a:solidFill>
                        <a:effectLst/>
                        <a:latin typeface="+mj-lt"/>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mj-lt"/>
                          <a:cs typeface="Times New Roman" pitchFamily="18" charset="0"/>
                        </a:rPr>
                        <a:t>WC-1 - M-3</a:t>
                      </a:r>
                      <a:endParaRPr kumimoji="0" lang="en-US" sz="2800" b="0" i="0" u="none" strike="noStrike" cap="none" normalizeH="0" baseline="0" dirty="0">
                        <a:ln>
                          <a:noFill/>
                        </a:ln>
                        <a:solidFill>
                          <a:schemeClr val="tx1"/>
                        </a:solidFill>
                        <a:effectLst/>
                        <a:latin typeface="+mj-lt"/>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mj-lt"/>
                          <a:cs typeface="Times New Roman" pitchFamily="18" charset="0"/>
                        </a:rPr>
                        <a:t>WC-1 - M-4</a:t>
                      </a:r>
                      <a:endParaRPr kumimoji="0" lang="en-US" sz="2800" b="0" i="0" u="none" strike="noStrike" cap="none" normalizeH="0" baseline="0" dirty="0">
                        <a:ln>
                          <a:noFill/>
                        </a:ln>
                        <a:solidFill>
                          <a:schemeClr val="tx1"/>
                        </a:solidFill>
                        <a:effectLst/>
                        <a:latin typeface="+mj-lt"/>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65100">
                <a:tc gridSpan="6">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mj-lt"/>
                          <a:cs typeface="Times New Roman" pitchFamily="18" charset="0"/>
                        </a:rPr>
                        <a:t>Actual Parameters</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651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Cost of Power</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Rs/kWh</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2.56</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2.56</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2.56</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2.56</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65100">
                <a:tc row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Operation</a:t>
                      </a:r>
                      <a:endParaRPr kumimoji="0" lang="en-US" sz="2800" b="0" i="0" u="none" strike="noStrike" cap="none" normalizeH="0" baseline="0" dirty="0">
                        <a:ln>
                          <a:noFill/>
                        </a:ln>
                        <a:solidFill>
                          <a:schemeClr val="tx1"/>
                        </a:solidFill>
                        <a:effectLst/>
                        <a:latin typeface="+mj-lt"/>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Hr/day</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24</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24</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24</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24</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65100">
                <a:tc vMerge="1">
                  <a:txBody>
                    <a:bodyPr/>
                    <a:lstStyle/>
                    <a:p>
                      <a:endParaRPr lang="en-US"/>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Day/Year</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360</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360</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360</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360</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651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Flow rate</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M3/hr</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878</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917</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865</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898</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666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Differential Head</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M</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33</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33</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34</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33</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651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Motor Power</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kW</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140</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124</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155</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145</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651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Pump Efficiency</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63%</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74%</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57%</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62%</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65100">
                <a:tc gridSpan="6">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mj-lt"/>
                          <a:cs typeface="Times New Roman" pitchFamily="18" charset="0"/>
                        </a:rPr>
                        <a:t>Recommended Parameters</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9"/>
                  </a:ext>
                </a:extLst>
              </a:tr>
              <a:tr h="1619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Head</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M</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34</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34</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34</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34</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651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Flow rate</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M3/hr</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900</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900</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900</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900</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1651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Pump Efficiency</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85%</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85%</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85%</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85%</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651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Shaft Power </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Bkw</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98.1</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98.1</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98.1</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98.1</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1666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Motor Power</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kW</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109.0</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109.0</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109.0</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109.0</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165100">
                <a:tc gridSpan="6">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mj-lt"/>
                          <a:cs typeface="Times New Roman" pitchFamily="18" charset="0"/>
                        </a:rPr>
                        <a:t>Economics</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5"/>
                  </a:ext>
                </a:extLst>
              </a:tr>
              <a:tr h="165100">
                <a:tc rowSpan="3">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Loss </a:t>
                      </a:r>
                      <a:endParaRPr kumimoji="0" lang="en-US" sz="2800" b="0" i="0" u="none" strike="noStrike" cap="none" normalizeH="0" baseline="0" dirty="0">
                        <a:ln>
                          <a:noFill/>
                        </a:ln>
                        <a:solidFill>
                          <a:schemeClr val="tx1"/>
                        </a:solidFill>
                        <a:effectLst/>
                        <a:latin typeface="+mj-lt"/>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kW</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31.0</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15.0</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46.0</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36.0</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165100">
                <a:tc vMerge="1">
                  <a:txBody>
                    <a:bodyPr/>
                    <a:lstStyle/>
                    <a:p>
                      <a:endParaRPr lang="en-US"/>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kWh/year</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267911</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129671</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397511</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311111</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165100">
                <a:tc vMerge="1">
                  <a:txBody>
                    <a:bodyPr/>
                    <a:lstStyle/>
                    <a:p>
                      <a:endParaRPr lang="en-US"/>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Rs/year</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685851</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331957</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1017627</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796443</a:t>
                      </a:r>
                      <a:endParaRPr kumimoji="0" lang="en-US" sz="2800" b="0" i="0" u="none" strike="noStrike" cap="none" normalizeH="0" baseline="0" dirty="0">
                        <a:ln>
                          <a:noFill/>
                        </a:ln>
                        <a:solidFill>
                          <a:schemeClr val="tx1"/>
                        </a:solidFill>
                        <a:effectLst/>
                        <a:latin typeface="+mj-lt"/>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22237970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a:xfrm>
            <a:off x="0" y="0"/>
            <a:ext cx="9144000" cy="1066800"/>
          </a:xfrm>
        </p:spPr>
        <p:txBody>
          <a:bodyPr>
            <a:normAutofit/>
          </a:bodyPr>
          <a:lstStyle/>
          <a:p>
            <a:r>
              <a:rPr lang="en-US" b="1" dirty="0"/>
              <a:t>Illumination &amp; Indoor Air  Quality </a:t>
            </a:r>
          </a:p>
        </p:txBody>
      </p:sp>
      <p:sp>
        <p:nvSpPr>
          <p:cNvPr id="367619" name="Rectangle 3"/>
          <p:cNvSpPr>
            <a:spLocks noGrp="1" noChangeArrowheads="1"/>
          </p:cNvSpPr>
          <p:nvPr>
            <p:ph idx="1"/>
          </p:nvPr>
        </p:nvSpPr>
        <p:spPr>
          <a:xfrm>
            <a:off x="0" y="1219200"/>
            <a:ext cx="9144000" cy="5638800"/>
          </a:xfrm>
        </p:spPr>
        <p:txBody>
          <a:bodyPr>
            <a:normAutofit/>
          </a:bodyPr>
          <a:lstStyle/>
          <a:p>
            <a:pPr>
              <a:lnSpc>
                <a:spcPct val="90000"/>
              </a:lnSpc>
              <a:buFontTx/>
              <a:buNone/>
            </a:pPr>
            <a:endParaRPr lang="en-US" sz="2400" dirty="0"/>
          </a:p>
          <a:p>
            <a:pPr>
              <a:lnSpc>
                <a:spcPct val="90000"/>
              </a:lnSpc>
            </a:pPr>
            <a:r>
              <a:rPr lang="en-US" sz="2400" dirty="0"/>
              <a:t>Illumination Level </a:t>
            </a:r>
          </a:p>
          <a:p>
            <a:pPr>
              <a:lnSpc>
                <a:spcPct val="90000"/>
              </a:lnSpc>
            </a:pPr>
            <a:endParaRPr lang="en-US" sz="2400" dirty="0"/>
          </a:p>
          <a:p>
            <a:pPr>
              <a:lnSpc>
                <a:spcPct val="90000"/>
              </a:lnSpc>
            </a:pPr>
            <a:r>
              <a:rPr lang="en-US" sz="2400" dirty="0"/>
              <a:t>Temperature </a:t>
            </a:r>
          </a:p>
          <a:p>
            <a:pPr>
              <a:lnSpc>
                <a:spcPct val="90000"/>
              </a:lnSpc>
            </a:pPr>
            <a:endParaRPr lang="en-US" sz="2400" dirty="0"/>
          </a:p>
          <a:p>
            <a:pPr>
              <a:lnSpc>
                <a:spcPct val="90000"/>
              </a:lnSpc>
            </a:pPr>
            <a:r>
              <a:rPr lang="en-US" sz="2400" dirty="0"/>
              <a:t>Relative Humidity (RH)</a:t>
            </a:r>
          </a:p>
          <a:p>
            <a:pPr>
              <a:lnSpc>
                <a:spcPct val="90000"/>
              </a:lnSpc>
            </a:pPr>
            <a:endParaRPr lang="en-US" sz="2400" dirty="0"/>
          </a:p>
          <a:p>
            <a:pPr>
              <a:lnSpc>
                <a:spcPct val="90000"/>
              </a:lnSpc>
            </a:pPr>
            <a:r>
              <a:rPr lang="en-US" sz="2400" dirty="0"/>
              <a:t>Carbon dioxide (CO</a:t>
            </a:r>
            <a:r>
              <a:rPr lang="en-US" sz="2400" baseline="-25000" dirty="0"/>
              <a:t>2</a:t>
            </a:r>
            <a:r>
              <a:rPr lang="en-US" sz="2400" dirty="0"/>
              <a:t>) contents </a:t>
            </a:r>
          </a:p>
          <a:p>
            <a:pPr>
              <a:lnSpc>
                <a:spcPct val="90000"/>
              </a:lnSpc>
              <a:buFontTx/>
              <a:buNone/>
            </a:pPr>
            <a:endParaRPr lang="en-US" sz="2400" dirty="0"/>
          </a:p>
        </p:txBody>
      </p:sp>
    </p:spTree>
    <p:extLst>
      <p:ext uri="{BB962C8B-B14F-4D97-AF65-F5344CB8AC3E}">
        <p14:creationId xmlns:p14="http://schemas.microsoft.com/office/powerpoint/2010/main" val="18843151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extLst>
              <p:ext uri="{D42A27DB-BD31-4B8C-83A1-F6EECF244321}">
                <p14:modId xmlns:p14="http://schemas.microsoft.com/office/powerpoint/2010/main" val="1481408639"/>
              </p:ext>
            </p:extLst>
          </p:nvPr>
        </p:nvGraphicFramePr>
        <p:xfrm>
          <a:off x="76200" y="76200"/>
          <a:ext cx="9067800" cy="6781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611399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1078922723"/>
              </p:ext>
            </p:extLst>
          </p:nvPr>
        </p:nvGraphicFramePr>
        <p:xfrm>
          <a:off x="76200" y="152400"/>
          <a:ext cx="9067800" cy="6705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97545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a:xfrm>
            <a:off x="0" y="0"/>
            <a:ext cx="9144000" cy="914400"/>
          </a:xfrm>
        </p:spPr>
        <p:txBody>
          <a:bodyPr/>
          <a:lstStyle/>
          <a:p>
            <a:pPr eaLnBrk="1" hangingPunct="1">
              <a:defRPr/>
            </a:pPr>
            <a:r>
              <a:rPr lang="en-US" b="1" dirty="0"/>
              <a:t>Senergy   </a:t>
            </a:r>
          </a:p>
        </p:txBody>
      </p:sp>
      <p:sp>
        <p:nvSpPr>
          <p:cNvPr id="256003" name="Rectangle 3"/>
          <p:cNvSpPr>
            <a:spLocks noGrp="1" noChangeArrowheads="1"/>
          </p:cNvSpPr>
          <p:nvPr>
            <p:ph idx="1"/>
          </p:nvPr>
        </p:nvSpPr>
        <p:spPr>
          <a:xfrm>
            <a:off x="0" y="1219200"/>
            <a:ext cx="9144000" cy="5562600"/>
          </a:xfrm>
        </p:spPr>
        <p:txBody>
          <a:bodyPr>
            <a:normAutofit/>
          </a:bodyPr>
          <a:lstStyle/>
          <a:p>
            <a:pPr eaLnBrk="1" hangingPunct="1">
              <a:lnSpc>
                <a:spcPct val="90000"/>
              </a:lnSpc>
              <a:defRPr/>
            </a:pPr>
            <a:r>
              <a:rPr lang="en-US" sz="2800" dirty="0"/>
              <a:t>Leading Energy Conservation Consultants in India</a:t>
            </a:r>
          </a:p>
          <a:p>
            <a:pPr eaLnBrk="1" hangingPunct="1">
              <a:lnSpc>
                <a:spcPct val="90000"/>
              </a:lnSpc>
              <a:defRPr/>
            </a:pPr>
            <a:endParaRPr lang="en-US" sz="2800" dirty="0"/>
          </a:p>
          <a:p>
            <a:pPr eaLnBrk="1" hangingPunct="1">
              <a:lnSpc>
                <a:spcPct val="90000"/>
              </a:lnSpc>
              <a:defRPr/>
            </a:pPr>
            <a:r>
              <a:rPr lang="en-US" sz="2800" dirty="0"/>
              <a:t>Conducting Energy Conservation Studies for past 30 years.</a:t>
            </a:r>
          </a:p>
          <a:p>
            <a:pPr eaLnBrk="1" hangingPunct="1">
              <a:lnSpc>
                <a:spcPct val="90000"/>
              </a:lnSpc>
              <a:defRPr/>
            </a:pPr>
            <a:endParaRPr lang="en-US" sz="2800" dirty="0"/>
          </a:p>
          <a:p>
            <a:pPr eaLnBrk="1" hangingPunct="1">
              <a:lnSpc>
                <a:spcPct val="90000"/>
              </a:lnSpc>
              <a:defRPr/>
            </a:pPr>
            <a:r>
              <a:rPr lang="en-US" sz="2800" dirty="0"/>
              <a:t>Team of experts headed by a technocrat from IIT</a:t>
            </a:r>
          </a:p>
          <a:p>
            <a:pPr eaLnBrk="1" hangingPunct="1">
              <a:lnSpc>
                <a:spcPct val="90000"/>
              </a:lnSpc>
              <a:defRPr/>
            </a:pPr>
            <a:endParaRPr lang="en-US" sz="2800" dirty="0"/>
          </a:p>
          <a:p>
            <a:pPr eaLnBrk="1" hangingPunct="1">
              <a:lnSpc>
                <a:spcPct val="90000"/>
              </a:lnSpc>
              <a:defRPr/>
            </a:pPr>
            <a:r>
              <a:rPr lang="en-US" sz="2800" dirty="0"/>
              <a:t>Customer driven company with many repeat orders &amp; orders form group companies</a:t>
            </a:r>
          </a:p>
          <a:p>
            <a:pPr eaLnBrk="1" hangingPunct="1">
              <a:lnSpc>
                <a:spcPct val="90000"/>
              </a:lnSpc>
              <a:defRPr/>
            </a:pPr>
            <a:endParaRPr lang="en-US" sz="2800" dirty="0"/>
          </a:p>
          <a:p>
            <a:pPr eaLnBrk="1" hangingPunct="1">
              <a:lnSpc>
                <a:spcPct val="90000"/>
              </a:lnSpc>
              <a:defRPr/>
            </a:pPr>
            <a:r>
              <a:rPr lang="en-US" sz="2800" dirty="0"/>
              <a:t>Lead Auditor ISO 50001, Energy Management System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2104293881"/>
              </p:ext>
            </p:extLst>
          </p:nvPr>
        </p:nvGraphicFramePr>
        <p:xfrm>
          <a:off x="0" y="0"/>
          <a:ext cx="9067800" cy="67817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690132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290674125"/>
              </p:ext>
            </p:extLst>
          </p:nvPr>
        </p:nvGraphicFramePr>
        <p:xfrm>
          <a:off x="0" y="152401"/>
          <a:ext cx="9067800" cy="655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609893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ext uri="{D42A27DB-BD31-4B8C-83A1-F6EECF244321}">
                <p14:modId xmlns:p14="http://schemas.microsoft.com/office/powerpoint/2010/main" val="3664732890"/>
              </p:ext>
            </p:extLst>
          </p:nvPr>
        </p:nvGraphicFramePr>
        <p:xfrm>
          <a:off x="76200" y="76200"/>
          <a:ext cx="8991600" cy="6705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527790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a:xfrm>
            <a:off x="0" y="0"/>
            <a:ext cx="9144000" cy="1066800"/>
          </a:xfrm>
        </p:spPr>
        <p:txBody>
          <a:bodyPr/>
          <a:lstStyle/>
          <a:p>
            <a:pPr algn="ctr" eaLnBrk="1" hangingPunct="1">
              <a:defRPr/>
            </a:pPr>
            <a:r>
              <a:rPr lang="en-US" sz="4000" b="1" dirty="0"/>
              <a:t>Distribution System </a:t>
            </a:r>
            <a:endParaRPr lang="en-US" sz="2800" b="1" dirty="0"/>
          </a:p>
        </p:txBody>
      </p:sp>
      <p:sp>
        <p:nvSpPr>
          <p:cNvPr id="293891" name="Rectangle 3"/>
          <p:cNvSpPr>
            <a:spLocks noGrp="1" noChangeArrowheads="1"/>
          </p:cNvSpPr>
          <p:nvPr>
            <p:ph idx="1"/>
          </p:nvPr>
        </p:nvSpPr>
        <p:spPr>
          <a:xfrm>
            <a:off x="0" y="1447800"/>
            <a:ext cx="9144000" cy="5638800"/>
          </a:xfrm>
        </p:spPr>
        <p:txBody>
          <a:bodyPr/>
          <a:lstStyle/>
          <a:p>
            <a:pPr eaLnBrk="1" hangingPunct="1">
              <a:lnSpc>
                <a:spcPct val="80000"/>
              </a:lnSpc>
              <a:defRPr/>
            </a:pPr>
            <a:endParaRPr lang="en-US" sz="2400" dirty="0"/>
          </a:p>
          <a:p>
            <a:pPr eaLnBrk="1" hangingPunct="1">
              <a:lnSpc>
                <a:spcPct val="80000"/>
              </a:lnSpc>
              <a:defRPr/>
            </a:pPr>
            <a:r>
              <a:rPr lang="en-US" sz="2800" dirty="0"/>
              <a:t>Heat Ingress – Cold Insulation, Openings in AC area </a:t>
            </a:r>
          </a:p>
          <a:p>
            <a:pPr eaLnBrk="1" hangingPunct="1">
              <a:lnSpc>
                <a:spcPct val="80000"/>
              </a:lnSpc>
              <a:defRPr/>
            </a:pPr>
            <a:endParaRPr lang="en-US" sz="2800" dirty="0"/>
          </a:p>
          <a:p>
            <a:pPr eaLnBrk="1" hangingPunct="1">
              <a:lnSpc>
                <a:spcPct val="80000"/>
              </a:lnSpc>
              <a:defRPr/>
            </a:pPr>
            <a:r>
              <a:rPr lang="en-US" sz="2800" dirty="0"/>
              <a:t>Leakages – Compressed Air</a:t>
            </a:r>
          </a:p>
          <a:p>
            <a:pPr eaLnBrk="1" hangingPunct="1">
              <a:lnSpc>
                <a:spcPct val="80000"/>
              </a:lnSpc>
              <a:defRPr/>
            </a:pPr>
            <a:endParaRPr lang="en-US" sz="2800" dirty="0"/>
          </a:p>
          <a:p>
            <a:pPr eaLnBrk="1" hangingPunct="1">
              <a:lnSpc>
                <a:spcPct val="80000"/>
              </a:lnSpc>
              <a:defRPr/>
            </a:pPr>
            <a:r>
              <a:rPr lang="en-US" sz="2800" dirty="0"/>
              <a:t>Pressure Drop – Pumping Systems, Compressed Air </a:t>
            </a:r>
          </a:p>
          <a:p>
            <a:pPr eaLnBrk="1" hangingPunct="1">
              <a:lnSpc>
                <a:spcPct val="80000"/>
              </a:lnSpc>
              <a:defRPr/>
            </a:pPr>
            <a:endParaRPr lang="en-US" sz="2800" dirty="0"/>
          </a:p>
          <a:p>
            <a:pPr eaLnBrk="1" hangingPunct="1">
              <a:lnSpc>
                <a:spcPct val="80000"/>
              </a:lnSpc>
              <a:defRPr/>
            </a:pPr>
            <a:r>
              <a:rPr lang="en-US" sz="2800" dirty="0"/>
              <a:t>Power Loss – Electrical Systems &amp; Cabling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a:xfrm>
            <a:off x="0" y="0"/>
            <a:ext cx="9144000" cy="838200"/>
          </a:xfrm>
        </p:spPr>
        <p:txBody>
          <a:bodyPr/>
          <a:lstStyle/>
          <a:p>
            <a:pPr marL="838200" indent="-838200" algn="ctr" eaLnBrk="1" hangingPunct="1">
              <a:defRPr/>
            </a:pPr>
            <a:r>
              <a:rPr lang="en-US" sz="3600" b="1" dirty="0"/>
              <a:t>Utilization </a:t>
            </a:r>
          </a:p>
        </p:txBody>
      </p:sp>
      <p:sp>
        <p:nvSpPr>
          <p:cNvPr id="3" name="Rectangle 3"/>
          <p:cNvSpPr txBox="1">
            <a:spLocks noChangeArrowheads="1"/>
          </p:cNvSpPr>
          <p:nvPr/>
        </p:nvSpPr>
        <p:spPr bwMode="auto">
          <a:xfrm>
            <a:off x="0" y="1219200"/>
            <a:ext cx="9144000" cy="5867400"/>
          </a:xfrm>
          <a:prstGeom prst="rect">
            <a:avLst/>
          </a:prstGeom>
          <a:noFill/>
          <a:ln w="9525">
            <a:noFill/>
            <a:miter lim="800000"/>
            <a:headEnd/>
            <a:tailEnd/>
          </a:ln>
          <a:effectLst/>
        </p:spPr>
        <p:txBody>
          <a:bodyPr/>
          <a:lstStyle/>
          <a:p>
            <a:pPr marL="342900" indent="-342900">
              <a:lnSpc>
                <a:spcPct val="80000"/>
              </a:lnSpc>
              <a:spcBef>
                <a:spcPct val="20000"/>
              </a:spcBef>
              <a:buClr>
                <a:schemeClr val="tx1"/>
              </a:buClr>
              <a:buSzPct val="120000"/>
              <a:buFontTx/>
              <a:buChar char="•"/>
              <a:defRPr/>
            </a:pPr>
            <a:endParaRPr lang="en-US" sz="2400" kern="0" dirty="0">
              <a:effectLst>
                <a:outerShdw blurRad="38100" dist="38100" dir="2700000" algn="tl">
                  <a:srgbClr val="000000"/>
                </a:outerShdw>
              </a:effectLst>
              <a:latin typeface="+mn-lt"/>
              <a:cs typeface="+mn-cs"/>
            </a:endParaRPr>
          </a:p>
          <a:p>
            <a:pPr marL="342900" indent="-342900">
              <a:lnSpc>
                <a:spcPct val="80000"/>
              </a:lnSpc>
              <a:spcBef>
                <a:spcPct val="20000"/>
              </a:spcBef>
              <a:buClr>
                <a:schemeClr val="tx1"/>
              </a:buClr>
              <a:buSzPct val="120000"/>
              <a:buFontTx/>
              <a:buChar char="•"/>
              <a:defRPr/>
            </a:pPr>
            <a:r>
              <a:rPr lang="en-US" sz="2800" kern="0" dirty="0">
                <a:latin typeface="+mn-lt"/>
                <a:cs typeface="+mn-cs"/>
              </a:rPr>
              <a:t>Over / Under Sized Equipment</a:t>
            </a:r>
          </a:p>
          <a:p>
            <a:pPr marL="800100" lvl="1" indent="-342900">
              <a:lnSpc>
                <a:spcPct val="80000"/>
              </a:lnSpc>
              <a:spcBef>
                <a:spcPct val="20000"/>
              </a:spcBef>
              <a:buClr>
                <a:schemeClr val="tx1"/>
              </a:buClr>
              <a:buSzPct val="120000"/>
              <a:buFont typeface="Wingdings" pitchFamily="2" charset="2"/>
              <a:buChar char="§"/>
              <a:defRPr/>
            </a:pPr>
            <a:r>
              <a:rPr lang="en-US" sz="2400" kern="0" dirty="0">
                <a:latin typeface="+mn-lt"/>
                <a:cs typeface="+mn-cs"/>
              </a:rPr>
              <a:t>Pumps, refrigeration compressors, cooling towers </a:t>
            </a:r>
            <a:r>
              <a:rPr lang="en-US" sz="2800" kern="0" dirty="0">
                <a:latin typeface="+mn-lt"/>
                <a:cs typeface="+mn-cs"/>
              </a:rPr>
              <a:t>  </a:t>
            </a:r>
          </a:p>
          <a:p>
            <a:pPr marL="342900" indent="-342900">
              <a:lnSpc>
                <a:spcPct val="80000"/>
              </a:lnSpc>
              <a:spcBef>
                <a:spcPct val="20000"/>
              </a:spcBef>
              <a:buClr>
                <a:schemeClr val="tx1"/>
              </a:buClr>
              <a:buSzPct val="120000"/>
              <a:buFontTx/>
              <a:buChar char="•"/>
              <a:defRPr/>
            </a:pPr>
            <a:endParaRPr lang="en-US" sz="2800" kern="0" dirty="0">
              <a:latin typeface="+mn-lt"/>
              <a:cs typeface="+mn-cs"/>
            </a:endParaRPr>
          </a:p>
          <a:p>
            <a:pPr marL="342900" indent="-342900">
              <a:lnSpc>
                <a:spcPct val="80000"/>
              </a:lnSpc>
              <a:spcBef>
                <a:spcPct val="20000"/>
              </a:spcBef>
              <a:buClr>
                <a:schemeClr val="tx1"/>
              </a:buClr>
              <a:buSzPct val="120000"/>
              <a:buFontTx/>
              <a:buChar char="•"/>
              <a:defRPr/>
            </a:pPr>
            <a:r>
              <a:rPr lang="en-US" sz="2800" kern="0" dirty="0">
                <a:latin typeface="+mn-lt"/>
                <a:cs typeface="+mn-cs"/>
              </a:rPr>
              <a:t>High Grade Energy for Low Grade Applications </a:t>
            </a:r>
          </a:p>
          <a:p>
            <a:pPr marL="800100" lvl="1" indent="-342900">
              <a:lnSpc>
                <a:spcPct val="80000"/>
              </a:lnSpc>
              <a:spcBef>
                <a:spcPct val="20000"/>
              </a:spcBef>
              <a:buClr>
                <a:schemeClr val="tx1"/>
              </a:buClr>
              <a:buSzPct val="120000"/>
              <a:buFont typeface="Wingdings" pitchFamily="2" charset="2"/>
              <a:buChar char="§"/>
              <a:defRPr/>
            </a:pPr>
            <a:r>
              <a:rPr lang="en-US" sz="2400" kern="0" dirty="0">
                <a:latin typeface="+mn-lt"/>
                <a:cs typeface="+mn-cs"/>
              </a:rPr>
              <a:t>Compressed air for cleaning, brine in place of chilled water </a:t>
            </a:r>
          </a:p>
          <a:p>
            <a:pPr marL="800100" lvl="1" indent="-342900">
              <a:lnSpc>
                <a:spcPct val="80000"/>
              </a:lnSpc>
              <a:spcBef>
                <a:spcPct val="20000"/>
              </a:spcBef>
              <a:buClr>
                <a:schemeClr val="tx1"/>
              </a:buClr>
              <a:buSzPct val="120000"/>
              <a:defRPr/>
            </a:pPr>
            <a:r>
              <a:rPr lang="en-US" sz="2400" kern="0" dirty="0">
                <a:latin typeface="+mn-lt"/>
                <a:cs typeface="+mn-cs"/>
              </a:rPr>
              <a:t> </a:t>
            </a:r>
          </a:p>
          <a:p>
            <a:pPr marL="342900" indent="-342900">
              <a:lnSpc>
                <a:spcPct val="80000"/>
              </a:lnSpc>
              <a:spcBef>
                <a:spcPct val="20000"/>
              </a:spcBef>
              <a:buClr>
                <a:schemeClr val="tx1"/>
              </a:buClr>
              <a:buSzPct val="120000"/>
              <a:buFontTx/>
              <a:buChar char="•"/>
              <a:defRPr/>
            </a:pPr>
            <a:r>
              <a:rPr lang="en-US" sz="2800" kern="0" dirty="0">
                <a:latin typeface="+mn-lt"/>
                <a:cs typeface="+mn-cs"/>
              </a:rPr>
              <a:t>Unwarranted &amp; Rigid Specifications.</a:t>
            </a:r>
          </a:p>
          <a:p>
            <a:pPr marL="800100" lvl="1" indent="-342900">
              <a:lnSpc>
                <a:spcPct val="80000"/>
              </a:lnSpc>
              <a:spcBef>
                <a:spcPct val="20000"/>
              </a:spcBef>
              <a:buClr>
                <a:schemeClr val="tx1"/>
              </a:buClr>
              <a:buSzPct val="120000"/>
              <a:buFont typeface="Wingdings" pitchFamily="2" charset="2"/>
              <a:buChar char="§"/>
              <a:defRPr/>
            </a:pPr>
            <a:r>
              <a:rPr lang="en-US" sz="2400" kern="0" dirty="0">
                <a:latin typeface="+mn-lt"/>
                <a:cs typeface="+mn-cs"/>
              </a:rPr>
              <a:t>Stringent hall Conditions, air conditioning / lighting in unoccupied area   </a:t>
            </a:r>
          </a:p>
          <a:p>
            <a:pPr marL="342900" indent="-342900">
              <a:lnSpc>
                <a:spcPct val="80000"/>
              </a:lnSpc>
              <a:spcBef>
                <a:spcPct val="20000"/>
              </a:spcBef>
              <a:buClr>
                <a:schemeClr val="tx1"/>
              </a:buClr>
              <a:buSzPct val="120000"/>
              <a:buFontTx/>
              <a:buChar char="•"/>
              <a:defRPr/>
            </a:pPr>
            <a:endParaRPr lang="en-US" sz="2800" kern="0" dirty="0">
              <a:latin typeface="+mn-lt"/>
              <a:cs typeface="+mn-cs"/>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a:xfrm>
            <a:off x="76200" y="0"/>
            <a:ext cx="9067800" cy="1219200"/>
          </a:xfrm>
        </p:spPr>
        <p:txBody>
          <a:bodyPr/>
          <a:lstStyle/>
          <a:p>
            <a:pPr marL="838200" indent="-838200" algn="ctr" eaLnBrk="1" hangingPunct="1">
              <a:defRPr/>
            </a:pPr>
            <a:r>
              <a:rPr lang="en-US" sz="3600" b="1" dirty="0"/>
              <a:t>Recovery of Waste Energy</a:t>
            </a:r>
          </a:p>
        </p:txBody>
      </p:sp>
      <p:sp>
        <p:nvSpPr>
          <p:cNvPr id="3" name="Rectangle 3"/>
          <p:cNvSpPr txBox="1">
            <a:spLocks noChangeArrowheads="1"/>
          </p:cNvSpPr>
          <p:nvPr/>
        </p:nvSpPr>
        <p:spPr bwMode="auto">
          <a:xfrm>
            <a:off x="0" y="1447800"/>
            <a:ext cx="9144000" cy="5638800"/>
          </a:xfrm>
          <a:prstGeom prst="rect">
            <a:avLst/>
          </a:prstGeom>
          <a:noFill/>
          <a:ln w="9525">
            <a:noFill/>
            <a:miter lim="800000"/>
            <a:headEnd/>
            <a:tailEnd/>
          </a:ln>
          <a:effectLst/>
        </p:spPr>
        <p:txBody>
          <a:bodyPr/>
          <a:lstStyle/>
          <a:p>
            <a:pPr marL="342900" indent="-342900">
              <a:lnSpc>
                <a:spcPct val="80000"/>
              </a:lnSpc>
              <a:spcBef>
                <a:spcPct val="20000"/>
              </a:spcBef>
              <a:buClr>
                <a:schemeClr val="tx1"/>
              </a:buClr>
              <a:buSzPct val="120000"/>
              <a:buFontTx/>
              <a:buChar char="•"/>
              <a:defRPr/>
            </a:pPr>
            <a:endParaRPr lang="en-US" sz="2400" kern="0" dirty="0">
              <a:effectLst>
                <a:outerShdw blurRad="38100" dist="38100" dir="2700000" algn="tl">
                  <a:srgbClr val="000000"/>
                </a:outerShdw>
              </a:effectLst>
              <a:latin typeface="+mn-lt"/>
              <a:cs typeface="+mn-cs"/>
            </a:endParaRPr>
          </a:p>
          <a:p>
            <a:pPr marL="342900" indent="-342900">
              <a:lnSpc>
                <a:spcPct val="80000"/>
              </a:lnSpc>
              <a:spcBef>
                <a:spcPct val="20000"/>
              </a:spcBef>
              <a:buClr>
                <a:schemeClr val="tx1"/>
              </a:buClr>
              <a:buSzPct val="120000"/>
              <a:buFontTx/>
              <a:buChar char="•"/>
              <a:defRPr/>
            </a:pPr>
            <a:r>
              <a:rPr lang="en-US" sz="2800" kern="0" dirty="0">
                <a:latin typeface="+mn-lt"/>
                <a:cs typeface="+mn-cs"/>
              </a:rPr>
              <a:t>Recovery from Hot / Cold Effluent</a:t>
            </a:r>
          </a:p>
          <a:p>
            <a:pPr marL="800100" lvl="1" indent="-342900">
              <a:lnSpc>
                <a:spcPct val="80000"/>
              </a:lnSpc>
              <a:spcBef>
                <a:spcPct val="20000"/>
              </a:spcBef>
              <a:buClr>
                <a:schemeClr val="tx1"/>
              </a:buClr>
              <a:buSzPct val="120000"/>
              <a:buFont typeface="Wingdings" pitchFamily="2" charset="2"/>
              <a:buChar char="§"/>
              <a:defRPr/>
            </a:pPr>
            <a:r>
              <a:rPr lang="en-US" sz="2400" kern="0" dirty="0">
                <a:latin typeface="+mn-lt"/>
                <a:cs typeface="+mn-cs"/>
              </a:rPr>
              <a:t>Preheat water or process fluid, </a:t>
            </a:r>
            <a:r>
              <a:rPr lang="en-US" sz="2400" kern="0" dirty="0"/>
              <a:t>Precool fresh air  </a:t>
            </a:r>
          </a:p>
          <a:p>
            <a:pPr marL="800100" lvl="1" indent="-342900">
              <a:lnSpc>
                <a:spcPct val="80000"/>
              </a:lnSpc>
              <a:spcBef>
                <a:spcPct val="20000"/>
              </a:spcBef>
              <a:buClr>
                <a:schemeClr val="tx1"/>
              </a:buClr>
              <a:buSzPct val="120000"/>
              <a:buFont typeface="Wingdings" pitchFamily="2" charset="2"/>
              <a:buChar char="§"/>
              <a:defRPr/>
            </a:pPr>
            <a:endParaRPr lang="en-US" sz="2400" kern="0" dirty="0">
              <a:latin typeface="+mn-lt"/>
              <a:cs typeface="+mn-cs"/>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a:xfrm>
            <a:off x="0" y="0"/>
            <a:ext cx="9144000" cy="990600"/>
          </a:xfrm>
        </p:spPr>
        <p:txBody>
          <a:bodyPr/>
          <a:lstStyle/>
          <a:p>
            <a:pPr marL="838200" indent="-838200" algn="ctr" eaLnBrk="1" hangingPunct="1">
              <a:defRPr/>
            </a:pPr>
            <a:r>
              <a:rPr lang="en-US" sz="3600" b="1" dirty="0"/>
              <a:t>Cost of Energy  </a:t>
            </a:r>
          </a:p>
        </p:txBody>
      </p:sp>
      <p:sp>
        <p:nvSpPr>
          <p:cNvPr id="3" name="Rectangle 3"/>
          <p:cNvSpPr txBox="1">
            <a:spLocks noChangeArrowheads="1"/>
          </p:cNvSpPr>
          <p:nvPr/>
        </p:nvSpPr>
        <p:spPr bwMode="auto">
          <a:xfrm>
            <a:off x="0" y="1143000"/>
            <a:ext cx="9144000" cy="5943600"/>
          </a:xfrm>
          <a:prstGeom prst="rect">
            <a:avLst/>
          </a:prstGeom>
          <a:noFill/>
          <a:ln w="9525">
            <a:noFill/>
            <a:miter lim="800000"/>
            <a:headEnd/>
            <a:tailEnd/>
          </a:ln>
          <a:effectLst/>
        </p:spPr>
        <p:txBody>
          <a:bodyPr/>
          <a:lstStyle/>
          <a:p>
            <a:pPr marL="342900" indent="-342900">
              <a:lnSpc>
                <a:spcPct val="80000"/>
              </a:lnSpc>
              <a:spcBef>
                <a:spcPct val="20000"/>
              </a:spcBef>
              <a:buClr>
                <a:schemeClr val="tx1"/>
              </a:buClr>
              <a:buSzPct val="120000"/>
              <a:buFontTx/>
              <a:buChar char="•"/>
              <a:defRPr/>
            </a:pPr>
            <a:endParaRPr lang="en-US" sz="2400" kern="0" dirty="0">
              <a:effectLst>
                <a:outerShdw blurRad="38100" dist="38100" dir="2700000" algn="tl">
                  <a:srgbClr val="000000"/>
                </a:outerShdw>
              </a:effectLst>
              <a:latin typeface="+mn-lt"/>
              <a:cs typeface="+mn-cs"/>
            </a:endParaRPr>
          </a:p>
          <a:p>
            <a:pPr marL="342900" indent="-342900">
              <a:lnSpc>
                <a:spcPct val="80000"/>
              </a:lnSpc>
              <a:spcBef>
                <a:spcPct val="20000"/>
              </a:spcBef>
              <a:buClr>
                <a:schemeClr val="tx1"/>
              </a:buClr>
              <a:buSzPct val="120000"/>
              <a:buFontTx/>
              <a:buChar char="•"/>
              <a:defRPr/>
            </a:pPr>
            <a:r>
              <a:rPr lang="en-US" sz="2800" kern="0" dirty="0">
                <a:latin typeface="+mn-lt"/>
                <a:cs typeface="+mn-cs"/>
              </a:rPr>
              <a:t>Avail Maximum Tariff Concessions &amp; Benefits </a:t>
            </a:r>
          </a:p>
          <a:p>
            <a:pPr marL="800100" lvl="1" indent="-342900">
              <a:lnSpc>
                <a:spcPct val="80000"/>
              </a:lnSpc>
              <a:spcBef>
                <a:spcPct val="20000"/>
              </a:spcBef>
              <a:buClr>
                <a:schemeClr val="tx1"/>
              </a:buClr>
              <a:buSzPct val="120000"/>
              <a:buFont typeface="Wingdings" pitchFamily="2" charset="2"/>
              <a:buChar char="§"/>
              <a:defRPr/>
            </a:pPr>
            <a:r>
              <a:rPr lang="en-US" sz="2400" kern="0" dirty="0">
                <a:latin typeface="+mn-lt"/>
                <a:cs typeface="+mn-cs"/>
              </a:rPr>
              <a:t>Unity PF, Night Operation, Bulk Discount, Bulk Purchases </a:t>
            </a:r>
          </a:p>
          <a:p>
            <a:pPr marL="342900" indent="-342900">
              <a:lnSpc>
                <a:spcPct val="80000"/>
              </a:lnSpc>
              <a:spcBef>
                <a:spcPct val="20000"/>
              </a:spcBef>
              <a:buClr>
                <a:schemeClr val="tx1"/>
              </a:buClr>
              <a:buSzPct val="120000"/>
              <a:buFontTx/>
              <a:buChar char="•"/>
              <a:defRPr/>
            </a:pPr>
            <a:endParaRPr lang="en-US" sz="2800" kern="0" dirty="0">
              <a:latin typeface="+mn-lt"/>
              <a:cs typeface="+mn-cs"/>
            </a:endParaRPr>
          </a:p>
          <a:p>
            <a:pPr marL="342900" indent="-342900">
              <a:lnSpc>
                <a:spcPct val="80000"/>
              </a:lnSpc>
              <a:spcBef>
                <a:spcPct val="20000"/>
              </a:spcBef>
              <a:buClr>
                <a:schemeClr val="tx1"/>
              </a:buClr>
              <a:buSzPct val="120000"/>
              <a:buFontTx/>
              <a:buChar char="•"/>
              <a:defRPr/>
            </a:pPr>
            <a:r>
              <a:rPr lang="en-US" sz="2800" kern="0" dirty="0">
                <a:latin typeface="+mn-lt"/>
                <a:cs typeface="+mn-cs"/>
              </a:rPr>
              <a:t>Switchover to cheaper Fuel</a:t>
            </a:r>
          </a:p>
          <a:p>
            <a:pPr marL="800100" lvl="1" indent="-342900">
              <a:lnSpc>
                <a:spcPct val="80000"/>
              </a:lnSpc>
              <a:spcBef>
                <a:spcPct val="20000"/>
              </a:spcBef>
              <a:buClr>
                <a:schemeClr val="tx1"/>
              </a:buClr>
              <a:buSzPct val="120000"/>
              <a:buFont typeface="Wingdings" pitchFamily="2" charset="2"/>
              <a:buChar char="§"/>
              <a:defRPr/>
            </a:pPr>
            <a:r>
              <a:rPr lang="en-US" sz="2400" kern="0" dirty="0">
                <a:latin typeface="+mn-lt"/>
                <a:cs typeface="+mn-cs"/>
              </a:rPr>
              <a:t>Electrical to fuel (LPG / HSD / Biofuel) heating / solar system, heat pump and/or de-superheater for hot water</a:t>
            </a:r>
          </a:p>
          <a:p>
            <a:pPr lvl="1">
              <a:lnSpc>
                <a:spcPct val="80000"/>
              </a:lnSpc>
              <a:spcBef>
                <a:spcPct val="20000"/>
              </a:spcBef>
              <a:buClr>
                <a:schemeClr val="tx1"/>
              </a:buClr>
              <a:buSzPct val="120000"/>
              <a:defRPr/>
            </a:pPr>
            <a:endParaRPr lang="en-US" sz="2400" kern="0" dirty="0">
              <a:latin typeface="+mn-lt"/>
              <a:cs typeface="+mn-cs"/>
            </a:endParaRPr>
          </a:p>
          <a:p>
            <a:pPr marL="342900" indent="-342900">
              <a:lnSpc>
                <a:spcPct val="80000"/>
              </a:lnSpc>
              <a:spcBef>
                <a:spcPct val="20000"/>
              </a:spcBef>
              <a:buClr>
                <a:schemeClr val="tx1"/>
              </a:buClr>
              <a:buSzPct val="120000"/>
              <a:buFontTx/>
              <a:buChar char="•"/>
              <a:defRPr/>
            </a:pPr>
            <a:r>
              <a:rPr lang="en-US" sz="2800" kern="0" dirty="0">
                <a:latin typeface="+mn-lt"/>
                <a:cs typeface="+mn-cs"/>
              </a:rPr>
              <a:t>Power Exchange </a:t>
            </a:r>
          </a:p>
          <a:p>
            <a:pPr marL="800100" lvl="1" indent="-342900">
              <a:lnSpc>
                <a:spcPct val="80000"/>
              </a:lnSpc>
              <a:spcBef>
                <a:spcPct val="20000"/>
              </a:spcBef>
              <a:buClr>
                <a:schemeClr val="tx1"/>
              </a:buClr>
              <a:buSzPct val="120000"/>
              <a:buFont typeface="Wingdings" pitchFamily="2" charset="2"/>
              <a:buChar char="§"/>
              <a:defRPr/>
            </a:pPr>
            <a:r>
              <a:rPr lang="en-US" sz="2400" kern="0" dirty="0"/>
              <a:t>Procuring power through power exchange</a:t>
            </a:r>
          </a:p>
          <a:p>
            <a:pPr marL="342900" indent="-342900">
              <a:lnSpc>
                <a:spcPct val="80000"/>
              </a:lnSpc>
              <a:spcBef>
                <a:spcPct val="20000"/>
              </a:spcBef>
              <a:buClr>
                <a:schemeClr val="tx1"/>
              </a:buClr>
              <a:buSzPct val="120000"/>
              <a:buFontTx/>
              <a:buChar char="•"/>
              <a:defRPr/>
            </a:pPr>
            <a:endParaRPr lang="en-US" sz="2800" kern="0" dirty="0">
              <a:latin typeface="+mn-lt"/>
              <a:cs typeface="+mn-cs"/>
            </a:endParaRPr>
          </a:p>
          <a:p>
            <a:pPr marL="342900" indent="-342900">
              <a:lnSpc>
                <a:spcPct val="80000"/>
              </a:lnSpc>
              <a:spcBef>
                <a:spcPct val="20000"/>
              </a:spcBef>
              <a:buClr>
                <a:schemeClr val="tx1"/>
              </a:buClr>
              <a:buSzPct val="120000"/>
              <a:buFontTx/>
              <a:buChar char="•"/>
              <a:defRPr/>
            </a:pPr>
            <a:endParaRPr lang="en-US" sz="2800" kern="0" dirty="0">
              <a:latin typeface="+mn-lt"/>
              <a:cs typeface="+mn-c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a:xfrm>
            <a:off x="0" y="76200"/>
            <a:ext cx="8991600" cy="990600"/>
          </a:xfrm>
        </p:spPr>
        <p:txBody>
          <a:bodyPr/>
          <a:lstStyle/>
          <a:p>
            <a:pPr marL="838200" indent="-838200" algn="ctr" eaLnBrk="1" hangingPunct="1">
              <a:defRPr/>
            </a:pPr>
            <a:r>
              <a:rPr lang="en-US" sz="3600" b="1" dirty="0"/>
              <a:t>Renewable Energy </a:t>
            </a:r>
          </a:p>
        </p:txBody>
      </p:sp>
      <p:sp>
        <p:nvSpPr>
          <p:cNvPr id="3" name="Rectangle 3"/>
          <p:cNvSpPr txBox="1">
            <a:spLocks noChangeArrowheads="1"/>
          </p:cNvSpPr>
          <p:nvPr/>
        </p:nvSpPr>
        <p:spPr bwMode="auto">
          <a:xfrm>
            <a:off x="0" y="1447800"/>
            <a:ext cx="9144000" cy="5638800"/>
          </a:xfrm>
          <a:prstGeom prst="rect">
            <a:avLst/>
          </a:prstGeom>
          <a:noFill/>
          <a:ln w="9525">
            <a:noFill/>
            <a:miter lim="800000"/>
            <a:headEnd/>
            <a:tailEnd/>
          </a:ln>
          <a:effectLst/>
        </p:spPr>
        <p:txBody>
          <a:bodyPr/>
          <a:lstStyle/>
          <a:p>
            <a:pPr marL="342900" indent="-342900">
              <a:lnSpc>
                <a:spcPct val="80000"/>
              </a:lnSpc>
              <a:spcBef>
                <a:spcPct val="20000"/>
              </a:spcBef>
              <a:buClr>
                <a:schemeClr val="tx1"/>
              </a:buClr>
              <a:buSzPct val="120000"/>
              <a:buFontTx/>
              <a:buChar char="•"/>
              <a:defRPr/>
            </a:pPr>
            <a:endParaRPr lang="en-US" sz="2800" kern="0" dirty="0">
              <a:effectLst>
                <a:outerShdw blurRad="38100" dist="38100" dir="2700000" algn="tl">
                  <a:srgbClr val="000000"/>
                </a:outerShdw>
              </a:effectLst>
              <a:latin typeface="+mn-lt"/>
              <a:cs typeface="+mn-cs"/>
            </a:endParaRPr>
          </a:p>
          <a:p>
            <a:pPr marL="342900" indent="-342900">
              <a:lnSpc>
                <a:spcPct val="80000"/>
              </a:lnSpc>
              <a:spcBef>
                <a:spcPct val="20000"/>
              </a:spcBef>
              <a:buClr>
                <a:schemeClr val="tx1"/>
              </a:buClr>
              <a:buSzPct val="120000"/>
              <a:buFontTx/>
              <a:buChar char="•"/>
              <a:defRPr/>
            </a:pPr>
            <a:r>
              <a:rPr lang="en-US" sz="2800" kern="0" dirty="0">
                <a:latin typeface="+mn-lt"/>
                <a:cs typeface="+mn-cs"/>
              </a:rPr>
              <a:t>Solar Photovoltaic </a:t>
            </a:r>
          </a:p>
          <a:p>
            <a:pPr marL="342900" indent="-342900">
              <a:lnSpc>
                <a:spcPct val="80000"/>
              </a:lnSpc>
              <a:spcBef>
                <a:spcPct val="20000"/>
              </a:spcBef>
              <a:buClr>
                <a:schemeClr val="tx1"/>
              </a:buClr>
              <a:buSzPct val="120000"/>
              <a:buFontTx/>
              <a:buChar char="•"/>
              <a:defRPr/>
            </a:pPr>
            <a:endParaRPr lang="en-US" sz="2800" kern="0" dirty="0">
              <a:latin typeface="+mn-lt"/>
              <a:cs typeface="+mn-cs"/>
            </a:endParaRPr>
          </a:p>
          <a:p>
            <a:pPr marL="342900" indent="-342900">
              <a:lnSpc>
                <a:spcPct val="80000"/>
              </a:lnSpc>
              <a:spcBef>
                <a:spcPct val="20000"/>
              </a:spcBef>
              <a:buClr>
                <a:schemeClr val="tx1"/>
              </a:buClr>
              <a:buSzPct val="120000"/>
              <a:buFontTx/>
              <a:buChar char="•"/>
              <a:defRPr/>
            </a:pPr>
            <a:r>
              <a:rPr lang="en-US" sz="2800" kern="0" dirty="0">
                <a:latin typeface="+mn-lt"/>
              </a:rPr>
              <a:t>Solar Thermal - Heating Applications</a:t>
            </a:r>
          </a:p>
          <a:p>
            <a:pPr marL="342900" indent="-342900">
              <a:lnSpc>
                <a:spcPct val="80000"/>
              </a:lnSpc>
              <a:spcBef>
                <a:spcPct val="20000"/>
              </a:spcBef>
              <a:buClr>
                <a:schemeClr val="tx1"/>
              </a:buClr>
              <a:buSzPct val="120000"/>
              <a:buFontTx/>
              <a:buChar char="•"/>
              <a:defRPr/>
            </a:pPr>
            <a:endParaRPr lang="en-US" sz="2800" kern="0" dirty="0">
              <a:latin typeface="+mn-lt"/>
            </a:endParaRPr>
          </a:p>
          <a:p>
            <a:pPr marL="342900" indent="-342900">
              <a:lnSpc>
                <a:spcPct val="80000"/>
              </a:lnSpc>
              <a:spcBef>
                <a:spcPct val="20000"/>
              </a:spcBef>
              <a:buClr>
                <a:schemeClr val="tx1"/>
              </a:buClr>
              <a:buSzPct val="120000"/>
              <a:buFontTx/>
              <a:buChar char="•"/>
              <a:defRPr/>
            </a:pPr>
            <a:r>
              <a:rPr lang="en-US" sz="2800" kern="0" dirty="0">
                <a:latin typeface="+mn-lt"/>
              </a:rPr>
              <a:t>Rooftop Wind Turbines  </a:t>
            </a:r>
          </a:p>
          <a:p>
            <a:pPr marL="342900" indent="-342900">
              <a:lnSpc>
                <a:spcPct val="80000"/>
              </a:lnSpc>
              <a:spcBef>
                <a:spcPct val="20000"/>
              </a:spcBef>
              <a:buClr>
                <a:schemeClr val="tx1"/>
              </a:buClr>
              <a:buSzPct val="120000"/>
              <a:buFontTx/>
              <a:buChar char="•"/>
              <a:defRPr/>
            </a:pPr>
            <a:endParaRPr lang="en-US" sz="2800" kern="0" dirty="0">
              <a:latin typeface="+mn-lt"/>
            </a:endParaRPr>
          </a:p>
          <a:p>
            <a:pPr marL="342900" indent="-342900">
              <a:lnSpc>
                <a:spcPct val="80000"/>
              </a:lnSpc>
              <a:spcBef>
                <a:spcPct val="20000"/>
              </a:spcBef>
              <a:buClr>
                <a:schemeClr val="tx1"/>
              </a:buClr>
              <a:buSzPct val="120000"/>
              <a:buFontTx/>
              <a:buChar char="•"/>
              <a:defRPr/>
            </a:pPr>
            <a:r>
              <a:rPr lang="en-US" sz="2800" kern="0" dirty="0">
                <a:latin typeface="+mn-lt"/>
                <a:cs typeface="+mn-cs"/>
              </a:rPr>
              <a:t>Bio-methanation / Composting of Organic Waste </a:t>
            </a:r>
          </a:p>
          <a:p>
            <a:pPr marL="342900" indent="-342900">
              <a:lnSpc>
                <a:spcPct val="80000"/>
              </a:lnSpc>
              <a:spcBef>
                <a:spcPct val="20000"/>
              </a:spcBef>
              <a:buClr>
                <a:schemeClr val="tx1"/>
              </a:buClr>
              <a:buSzPct val="120000"/>
              <a:buFontTx/>
              <a:buChar char="•"/>
              <a:defRPr/>
            </a:pPr>
            <a:endParaRPr lang="en-US" sz="2800" kern="0" dirty="0">
              <a:latin typeface="+mn-lt"/>
              <a:cs typeface="+mn-cs"/>
            </a:endParaRPr>
          </a:p>
          <a:p>
            <a:pPr marL="342900" indent="-342900">
              <a:lnSpc>
                <a:spcPct val="80000"/>
              </a:lnSpc>
              <a:spcBef>
                <a:spcPct val="20000"/>
              </a:spcBef>
              <a:buClr>
                <a:schemeClr val="tx1"/>
              </a:buClr>
              <a:buSzPct val="120000"/>
              <a:buFontTx/>
              <a:buChar char="•"/>
              <a:defRPr/>
            </a:pPr>
            <a:endParaRPr lang="en-US" sz="2800" kern="0" dirty="0">
              <a:latin typeface="+mn-lt"/>
              <a:cs typeface="+mn-c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4194" name="Rectangle 2"/>
          <p:cNvSpPr>
            <a:spLocks noGrp="1" noChangeArrowheads="1"/>
          </p:cNvSpPr>
          <p:nvPr>
            <p:ph idx="1"/>
          </p:nvPr>
        </p:nvSpPr>
        <p:spPr/>
        <p:txBody>
          <a:bodyPr lIns="91339" tIns="45668" rIns="91339" bIns="45668"/>
          <a:lstStyle/>
          <a:p>
            <a:pPr eaLnBrk="1" hangingPunct="1">
              <a:defRPr/>
            </a:pPr>
            <a:endParaRPr lang="en-US" dirty="0"/>
          </a:p>
          <a:p>
            <a:pPr algn="ctr" eaLnBrk="1" hangingPunct="1">
              <a:buFontTx/>
              <a:buNone/>
              <a:defRPr/>
            </a:pPr>
            <a:r>
              <a:rPr lang="en-US" sz="4400" dirty="0"/>
              <a:t>Thank </a:t>
            </a:r>
          </a:p>
          <a:p>
            <a:pPr algn="ctr" eaLnBrk="1" hangingPunct="1">
              <a:buFontTx/>
              <a:buNone/>
              <a:defRPr/>
            </a:pPr>
            <a:endParaRPr lang="en-US" sz="4400" dirty="0"/>
          </a:p>
          <a:p>
            <a:pPr algn="ctr" eaLnBrk="1" hangingPunct="1">
              <a:buFontTx/>
              <a:buNone/>
              <a:defRPr/>
            </a:pPr>
            <a:r>
              <a:rPr lang="en-US" sz="4400" dirty="0"/>
              <a:t>You!</a:t>
            </a:r>
          </a:p>
          <a:p>
            <a:pPr eaLnBrk="1" hangingPunct="1">
              <a:buFontTx/>
              <a:buNone/>
              <a:defRPr/>
            </a:pPr>
            <a:endParaRPr lang="en-US" sz="4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a:xfrm>
            <a:off x="0" y="0"/>
            <a:ext cx="9144000" cy="1066800"/>
          </a:xfrm>
        </p:spPr>
        <p:txBody>
          <a:bodyPr/>
          <a:lstStyle/>
          <a:p>
            <a:pPr eaLnBrk="1" hangingPunct="1">
              <a:defRPr/>
            </a:pPr>
            <a:r>
              <a:rPr lang="en-US" b="1" dirty="0"/>
              <a:t>Senergy   </a:t>
            </a:r>
          </a:p>
        </p:txBody>
      </p:sp>
      <p:sp>
        <p:nvSpPr>
          <p:cNvPr id="256003" name="Rectangle 3"/>
          <p:cNvSpPr>
            <a:spLocks noGrp="1" noChangeArrowheads="1"/>
          </p:cNvSpPr>
          <p:nvPr>
            <p:ph idx="1"/>
          </p:nvPr>
        </p:nvSpPr>
        <p:spPr>
          <a:xfrm>
            <a:off x="457200" y="990600"/>
            <a:ext cx="8229600" cy="5632174"/>
          </a:xfrm>
        </p:spPr>
        <p:txBody>
          <a:bodyPr>
            <a:normAutofit/>
          </a:bodyPr>
          <a:lstStyle/>
          <a:p>
            <a:pPr eaLnBrk="1" hangingPunct="1">
              <a:lnSpc>
                <a:spcPct val="90000"/>
              </a:lnSpc>
              <a:defRPr/>
            </a:pPr>
            <a:r>
              <a:rPr lang="en-US" sz="2800" dirty="0"/>
              <a:t>Empanelled with Governments bodies.</a:t>
            </a:r>
          </a:p>
          <a:p>
            <a:pPr eaLnBrk="1" hangingPunct="1">
              <a:lnSpc>
                <a:spcPct val="90000"/>
              </a:lnSpc>
              <a:defRPr/>
            </a:pPr>
            <a:endParaRPr lang="en-US" sz="2800" dirty="0"/>
          </a:p>
          <a:p>
            <a:pPr>
              <a:lnSpc>
                <a:spcPct val="90000"/>
              </a:lnSpc>
              <a:defRPr/>
            </a:pPr>
            <a:r>
              <a:rPr lang="en-US" sz="2800" dirty="0"/>
              <a:t>BEE Certified, Accredited &amp; Empaneled Accredited Auditors.</a:t>
            </a:r>
          </a:p>
          <a:p>
            <a:pPr eaLnBrk="1" hangingPunct="1">
              <a:lnSpc>
                <a:spcPct val="90000"/>
              </a:lnSpc>
              <a:defRPr/>
            </a:pPr>
            <a:endParaRPr lang="en-US" sz="2800" dirty="0"/>
          </a:p>
          <a:p>
            <a:pPr eaLnBrk="1" hangingPunct="1">
              <a:lnSpc>
                <a:spcPct val="90000"/>
              </a:lnSpc>
              <a:defRPr/>
            </a:pPr>
            <a:r>
              <a:rPr lang="en-US" sz="2800" dirty="0"/>
              <a:t>Over 1,500 clients in diversified fields including Commercial Buildings, Hotels, Hospitals, Power Plants, Ferrous &amp; non-ferrous,  Chemical, Pharmaceutical, Textile, Pulp &amp; Paper, Engineering, Automobiles, </a:t>
            </a:r>
            <a:r>
              <a:rPr lang="en-US" sz="2800" dirty="0" err="1"/>
              <a:t>Chlor</a:t>
            </a:r>
            <a:r>
              <a:rPr lang="en-US" sz="2800" dirty="0"/>
              <a:t> Alkali, etc. </a:t>
            </a:r>
          </a:p>
          <a:p>
            <a:pPr eaLnBrk="1" hangingPunct="1">
              <a:lnSpc>
                <a:spcPct val="90000"/>
              </a:lnSpc>
              <a:defRPr/>
            </a:pPr>
            <a:endParaRPr lang="en-US" sz="2800" dirty="0"/>
          </a:p>
          <a:p>
            <a:pPr>
              <a:lnSpc>
                <a:spcPct val="90000"/>
              </a:lnSpc>
              <a:defRPr/>
            </a:pPr>
            <a:r>
              <a:rPr lang="en-US" sz="2800" dirty="0"/>
              <a:t>Instrumental towards annual energy saving of over Rs 500/- crores.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xfrm>
            <a:off x="0" y="0"/>
            <a:ext cx="9144000" cy="1143000"/>
          </a:xfrm>
        </p:spPr>
        <p:txBody>
          <a:bodyPr/>
          <a:lstStyle/>
          <a:p>
            <a:pPr eaLnBrk="1" hangingPunct="1">
              <a:defRPr/>
            </a:pPr>
            <a:r>
              <a:rPr lang="en-US" b="1" dirty="0"/>
              <a:t>Senergy </a:t>
            </a:r>
          </a:p>
        </p:txBody>
      </p:sp>
      <p:sp>
        <p:nvSpPr>
          <p:cNvPr id="258051" name="Rectangle 3"/>
          <p:cNvSpPr>
            <a:spLocks noGrp="1" noChangeArrowheads="1"/>
          </p:cNvSpPr>
          <p:nvPr>
            <p:ph idx="1"/>
          </p:nvPr>
        </p:nvSpPr>
        <p:spPr>
          <a:xfrm>
            <a:off x="0" y="1524000"/>
            <a:ext cx="9144000" cy="5181600"/>
          </a:xfrm>
        </p:spPr>
        <p:txBody>
          <a:bodyPr/>
          <a:lstStyle/>
          <a:p>
            <a:pPr eaLnBrk="1" hangingPunct="1">
              <a:defRPr/>
            </a:pPr>
            <a:r>
              <a:rPr lang="en-US" sz="2800" dirty="0"/>
              <a:t>Interactive studies.</a:t>
            </a:r>
          </a:p>
          <a:p>
            <a:pPr eaLnBrk="1" hangingPunct="1">
              <a:defRPr/>
            </a:pPr>
            <a:endParaRPr lang="en-US" sz="2800" dirty="0"/>
          </a:p>
          <a:p>
            <a:pPr eaLnBrk="1" hangingPunct="1">
              <a:defRPr/>
            </a:pPr>
            <a:r>
              <a:rPr lang="en-US" sz="2800" dirty="0"/>
              <a:t>Practical &amp; Realistic Suggestions.</a:t>
            </a:r>
          </a:p>
          <a:p>
            <a:pPr eaLnBrk="1" hangingPunct="1">
              <a:defRPr/>
            </a:pPr>
            <a:endParaRPr lang="en-US" sz="2800" dirty="0"/>
          </a:p>
          <a:p>
            <a:pPr eaLnBrk="1" hangingPunct="1">
              <a:defRPr/>
            </a:pPr>
            <a:r>
              <a:rPr lang="en-US" sz="2800" dirty="0"/>
              <a:t>Turnkey Consultancy during Implementation.</a:t>
            </a:r>
          </a:p>
          <a:p>
            <a:pPr eaLnBrk="1" hangingPunct="1">
              <a:defRPr/>
            </a:pPr>
            <a:endParaRPr lang="en-US" sz="2800" dirty="0"/>
          </a:p>
          <a:p>
            <a:pPr eaLnBrk="1" hangingPunct="1">
              <a:defRPr/>
            </a:pPr>
            <a:r>
              <a:rPr lang="en-US" sz="2800" dirty="0"/>
              <a:t>Long term services for Sustainable Savings &amp; Continuous Improvements.</a:t>
            </a:r>
          </a:p>
          <a:p>
            <a:pPr eaLnBrk="1" hangingPunct="1">
              <a:defRPr/>
            </a:pPr>
            <a:endParaRPr lang="en-US" sz="2800" dirty="0"/>
          </a:p>
          <a:p>
            <a:pPr eaLnBrk="1" hangingPunct="1">
              <a:defRPr/>
            </a:pPr>
            <a:r>
              <a:rPr lang="en-US" sz="2800" dirty="0"/>
              <a:t>Basic &amp; Advanced Training Programs. </a:t>
            </a:r>
          </a:p>
          <a:p>
            <a:pPr eaLnBrk="1" hangingPunct="1">
              <a:defRPr/>
            </a:pP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a:xfrm>
            <a:off x="0" y="0"/>
            <a:ext cx="9144000" cy="990600"/>
          </a:xfrm>
        </p:spPr>
        <p:txBody>
          <a:bodyPr/>
          <a:lstStyle/>
          <a:p>
            <a:pPr eaLnBrk="1" hangingPunct="1">
              <a:defRPr/>
            </a:pPr>
            <a:r>
              <a:rPr lang="en-US" b="1" dirty="0"/>
              <a:t>Few of our clients</a:t>
            </a:r>
          </a:p>
        </p:txBody>
      </p:sp>
      <p:sp>
        <p:nvSpPr>
          <p:cNvPr id="260099" name="Rectangle 3"/>
          <p:cNvSpPr>
            <a:spLocks noGrp="1" noChangeArrowheads="1"/>
          </p:cNvSpPr>
          <p:nvPr>
            <p:ph type="body" sz="half" idx="1"/>
          </p:nvPr>
        </p:nvSpPr>
        <p:spPr>
          <a:xfrm>
            <a:off x="304800" y="990600"/>
            <a:ext cx="4038600" cy="5867400"/>
          </a:xfrm>
        </p:spPr>
        <p:txBody>
          <a:bodyPr>
            <a:normAutofit/>
          </a:bodyPr>
          <a:lstStyle/>
          <a:p>
            <a:pPr eaLnBrk="1" hangingPunct="1">
              <a:buClr>
                <a:schemeClr val="tx1"/>
              </a:buClr>
              <a:defRPr/>
            </a:pPr>
            <a:r>
              <a:rPr lang="en-US" sz="2200" dirty="0"/>
              <a:t>Hindustan Zinc Ltd</a:t>
            </a:r>
          </a:p>
          <a:p>
            <a:pPr eaLnBrk="1" hangingPunct="1">
              <a:buClr>
                <a:schemeClr val="tx1"/>
              </a:buClr>
              <a:defRPr/>
            </a:pPr>
            <a:r>
              <a:rPr lang="en-US" sz="2200" dirty="0"/>
              <a:t>Sterlite Industries Ltd</a:t>
            </a:r>
          </a:p>
          <a:p>
            <a:pPr eaLnBrk="1" hangingPunct="1">
              <a:buClr>
                <a:schemeClr val="tx1"/>
              </a:buClr>
              <a:defRPr/>
            </a:pPr>
            <a:r>
              <a:rPr lang="en-US" sz="2200" dirty="0"/>
              <a:t>Grasim Industries Ltd</a:t>
            </a:r>
          </a:p>
          <a:p>
            <a:pPr eaLnBrk="1" hangingPunct="1">
              <a:buClr>
                <a:schemeClr val="tx1"/>
              </a:buClr>
              <a:defRPr/>
            </a:pPr>
            <a:r>
              <a:rPr lang="en-US" sz="2200" dirty="0"/>
              <a:t>Excel Industries Ltd </a:t>
            </a:r>
          </a:p>
          <a:p>
            <a:pPr eaLnBrk="1" hangingPunct="1">
              <a:buClr>
                <a:schemeClr val="tx1"/>
              </a:buClr>
              <a:defRPr/>
            </a:pPr>
            <a:r>
              <a:rPr lang="en-US" sz="2200" dirty="0"/>
              <a:t>Century Enka Ltd </a:t>
            </a:r>
          </a:p>
          <a:p>
            <a:pPr eaLnBrk="1" hangingPunct="1">
              <a:buClr>
                <a:schemeClr val="tx1"/>
              </a:buClr>
              <a:defRPr/>
            </a:pPr>
            <a:r>
              <a:rPr lang="en-US" sz="2200" dirty="0"/>
              <a:t>Century Rayon</a:t>
            </a:r>
          </a:p>
          <a:p>
            <a:pPr eaLnBrk="1" hangingPunct="1">
              <a:buClr>
                <a:schemeClr val="tx1"/>
              </a:buClr>
              <a:defRPr/>
            </a:pPr>
            <a:r>
              <a:rPr lang="en-US" sz="2200" dirty="0"/>
              <a:t>Asian Heart Hospital </a:t>
            </a:r>
            <a:endParaRPr lang="en-US" sz="2200" dirty="0">
              <a:cs typeface="Times New Roman" pitchFamily="18" charset="0"/>
            </a:endParaRPr>
          </a:p>
          <a:p>
            <a:pPr eaLnBrk="1" hangingPunct="1">
              <a:buClr>
                <a:schemeClr val="tx1"/>
              </a:buClr>
              <a:defRPr/>
            </a:pPr>
            <a:r>
              <a:rPr lang="en-US" sz="2200" dirty="0"/>
              <a:t>Essel World </a:t>
            </a:r>
            <a:r>
              <a:rPr lang="en-US" sz="2200" dirty="0">
                <a:cs typeface="Times New Roman" pitchFamily="18" charset="0"/>
              </a:rPr>
              <a:t> </a:t>
            </a:r>
          </a:p>
          <a:p>
            <a:pPr eaLnBrk="1" hangingPunct="1">
              <a:buClr>
                <a:schemeClr val="tx1"/>
              </a:buClr>
              <a:defRPr/>
            </a:pPr>
            <a:r>
              <a:rPr lang="en-US" sz="2200"/>
              <a:t>Hindalco Ltd</a:t>
            </a:r>
            <a:endParaRPr lang="en-US" sz="2200" dirty="0"/>
          </a:p>
          <a:p>
            <a:pPr eaLnBrk="1" hangingPunct="1">
              <a:buClr>
                <a:schemeClr val="tx1"/>
              </a:buClr>
              <a:defRPr/>
            </a:pPr>
            <a:r>
              <a:rPr lang="en-US" sz="2200" dirty="0"/>
              <a:t>Sandoz Ltd </a:t>
            </a:r>
          </a:p>
          <a:p>
            <a:pPr eaLnBrk="1" hangingPunct="1">
              <a:buClr>
                <a:schemeClr val="tx1"/>
              </a:buClr>
              <a:defRPr/>
            </a:pPr>
            <a:r>
              <a:rPr lang="en-US" sz="2200" dirty="0"/>
              <a:t>Wartsila Industries </a:t>
            </a:r>
            <a:r>
              <a:rPr lang="en-US" sz="2200" dirty="0">
                <a:cs typeface="Times New Roman" pitchFamily="18" charset="0"/>
              </a:rPr>
              <a:t>Ltd</a:t>
            </a:r>
            <a:endParaRPr lang="en-US" sz="2200" dirty="0"/>
          </a:p>
          <a:p>
            <a:pPr eaLnBrk="1" hangingPunct="1">
              <a:buClr>
                <a:schemeClr val="tx1"/>
              </a:buClr>
              <a:defRPr/>
            </a:pPr>
            <a:r>
              <a:rPr lang="en-US" sz="2200" dirty="0"/>
              <a:t>P</a:t>
            </a:r>
            <a:r>
              <a:rPr lang="en-US" sz="2200" dirty="0">
                <a:cs typeface="Times New Roman" pitchFamily="18" charset="0"/>
              </a:rPr>
              <a:t>epsiCo India Ltd</a:t>
            </a:r>
          </a:p>
          <a:p>
            <a:pPr eaLnBrk="1" hangingPunct="1">
              <a:buClr>
                <a:schemeClr val="tx1"/>
              </a:buClr>
              <a:defRPr/>
            </a:pPr>
            <a:r>
              <a:rPr lang="en-US" sz="2200" dirty="0"/>
              <a:t>USV Ltd</a:t>
            </a:r>
          </a:p>
          <a:p>
            <a:pPr eaLnBrk="1" hangingPunct="1">
              <a:buClr>
                <a:schemeClr val="tx1"/>
              </a:buClr>
              <a:defRPr/>
            </a:pPr>
            <a:r>
              <a:rPr lang="en-US" sz="2200" dirty="0"/>
              <a:t>Jindal Saw Ltd</a:t>
            </a:r>
          </a:p>
        </p:txBody>
      </p:sp>
      <p:sp>
        <p:nvSpPr>
          <p:cNvPr id="260100" name="Rectangle 4"/>
          <p:cNvSpPr>
            <a:spLocks noGrp="1" noChangeArrowheads="1"/>
          </p:cNvSpPr>
          <p:nvPr>
            <p:ph type="body" sz="half" idx="2"/>
          </p:nvPr>
        </p:nvSpPr>
        <p:spPr>
          <a:xfrm>
            <a:off x="4191000" y="990600"/>
            <a:ext cx="4724400" cy="5867400"/>
          </a:xfrm>
        </p:spPr>
        <p:txBody>
          <a:bodyPr>
            <a:normAutofit fontScale="92500" lnSpcReduction="10000"/>
          </a:bodyPr>
          <a:lstStyle/>
          <a:p>
            <a:pPr>
              <a:buClr>
                <a:schemeClr val="tx1"/>
              </a:buClr>
              <a:defRPr/>
            </a:pPr>
            <a:r>
              <a:rPr lang="en-US" sz="2400" dirty="0"/>
              <a:t>United Nations Industrial Development Organization – UNIDO Allana Industries Ltd</a:t>
            </a:r>
          </a:p>
          <a:p>
            <a:pPr eaLnBrk="1" hangingPunct="1">
              <a:buClr>
                <a:schemeClr val="tx1"/>
              </a:buClr>
              <a:defRPr/>
            </a:pPr>
            <a:r>
              <a:rPr lang="en-US" sz="2400" dirty="0"/>
              <a:t>Tata Chemicals Ltd</a:t>
            </a:r>
          </a:p>
          <a:p>
            <a:pPr eaLnBrk="1" hangingPunct="1">
              <a:buClr>
                <a:schemeClr val="tx1"/>
              </a:buClr>
              <a:defRPr/>
            </a:pPr>
            <a:r>
              <a:rPr lang="en-US" sz="2400" dirty="0"/>
              <a:t>Schenectady Herdillia ltd</a:t>
            </a:r>
          </a:p>
          <a:p>
            <a:pPr eaLnBrk="1" hangingPunct="1">
              <a:buClr>
                <a:schemeClr val="tx1"/>
              </a:buClr>
              <a:defRPr/>
            </a:pPr>
            <a:r>
              <a:rPr lang="en-US" sz="2400" dirty="0"/>
              <a:t>Hindustan Lever Ltd </a:t>
            </a:r>
          </a:p>
          <a:p>
            <a:pPr eaLnBrk="1" hangingPunct="1">
              <a:buClr>
                <a:schemeClr val="tx1"/>
              </a:buClr>
              <a:defRPr/>
            </a:pPr>
            <a:r>
              <a:rPr lang="en-US" sz="2400" dirty="0"/>
              <a:t>Nicolas Piramal India Ltd</a:t>
            </a:r>
          </a:p>
          <a:p>
            <a:pPr eaLnBrk="1" hangingPunct="1">
              <a:buClr>
                <a:schemeClr val="tx1"/>
              </a:buClr>
              <a:defRPr/>
            </a:pPr>
            <a:r>
              <a:rPr lang="en-US" sz="2400" dirty="0"/>
              <a:t>NOCIL Ltd </a:t>
            </a:r>
          </a:p>
          <a:p>
            <a:pPr eaLnBrk="1" hangingPunct="1">
              <a:buClr>
                <a:schemeClr val="tx1"/>
              </a:buClr>
              <a:defRPr/>
            </a:pPr>
            <a:r>
              <a:rPr lang="en-US" sz="2400" dirty="0"/>
              <a:t>DGP Hinoday Ltd </a:t>
            </a:r>
          </a:p>
          <a:p>
            <a:pPr eaLnBrk="1" hangingPunct="1">
              <a:buClr>
                <a:schemeClr val="tx1"/>
              </a:buClr>
              <a:defRPr/>
            </a:pPr>
            <a:r>
              <a:rPr lang="en-US" sz="2400" dirty="0"/>
              <a:t>Tata Metalliks Ltd </a:t>
            </a:r>
          </a:p>
          <a:p>
            <a:pPr eaLnBrk="1" hangingPunct="1">
              <a:buClr>
                <a:schemeClr val="tx1"/>
              </a:buClr>
              <a:defRPr/>
            </a:pPr>
            <a:r>
              <a:rPr lang="en-US" sz="2400" dirty="0"/>
              <a:t>Ultratech Ltd    </a:t>
            </a:r>
          </a:p>
          <a:p>
            <a:pPr eaLnBrk="1" hangingPunct="1">
              <a:buClr>
                <a:schemeClr val="tx1"/>
              </a:buClr>
              <a:defRPr/>
            </a:pPr>
            <a:r>
              <a:rPr lang="en-US" sz="2400" dirty="0"/>
              <a:t>Whirl</a:t>
            </a:r>
            <a:r>
              <a:rPr lang="en-US" sz="2400" dirty="0">
                <a:cs typeface="Times New Roman" pitchFamily="18" charset="0"/>
              </a:rPr>
              <a:t>pool of India Ltd</a:t>
            </a:r>
          </a:p>
          <a:p>
            <a:pPr eaLnBrk="1" hangingPunct="1">
              <a:buClr>
                <a:schemeClr val="tx1"/>
              </a:buClr>
              <a:defRPr/>
            </a:pPr>
            <a:r>
              <a:rPr lang="en-US" sz="2400" dirty="0"/>
              <a:t>P</a:t>
            </a:r>
            <a:r>
              <a:rPr lang="en-US" sz="2400" dirty="0">
                <a:cs typeface="Times New Roman" pitchFamily="18" charset="0"/>
              </a:rPr>
              <a:t>idilite Industries Ltd</a:t>
            </a:r>
          </a:p>
          <a:p>
            <a:pPr eaLnBrk="1" hangingPunct="1">
              <a:buClr>
                <a:schemeClr val="tx1"/>
              </a:buClr>
              <a:defRPr/>
            </a:pPr>
            <a:r>
              <a:rPr lang="en-US" sz="2400" dirty="0"/>
              <a:t>Sachivalay – Gujarat </a:t>
            </a:r>
          </a:p>
          <a:p>
            <a:pPr eaLnBrk="1" hangingPunct="1">
              <a:buClr>
                <a:schemeClr val="tx1"/>
              </a:buClr>
              <a:defRPr/>
            </a:pPr>
            <a:r>
              <a:rPr lang="en-US" sz="2400" dirty="0"/>
              <a:t>Wockhardt Ltd</a:t>
            </a:r>
          </a:p>
          <a:p>
            <a:pPr>
              <a:buClr>
                <a:schemeClr val="tx1"/>
              </a:buClr>
              <a:defRPr/>
            </a:pPr>
            <a:r>
              <a:rPr lang="en-US" sz="2400" dirty="0"/>
              <a:t>Clarient Chemicals (India) Ltd </a:t>
            </a:r>
          </a:p>
          <a:p>
            <a:pPr>
              <a:buClr>
                <a:schemeClr val="tx1"/>
              </a:buClr>
              <a:defRPr/>
            </a:pPr>
            <a:endParaRPr lang="en-US" sz="2400" dirty="0"/>
          </a:p>
        </p:txBody>
      </p:sp>
    </p:spTree>
    <p:extLst>
      <p:ext uri="{BB962C8B-B14F-4D97-AF65-F5344CB8AC3E}">
        <p14:creationId xmlns:p14="http://schemas.microsoft.com/office/powerpoint/2010/main" val="1836152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0" y="0"/>
            <a:ext cx="9144000" cy="914400"/>
          </a:xfrm>
        </p:spPr>
        <p:txBody>
          <a:bodyPr/>
          <a:lstStyle/>
          <a:p>
            <a:pPr eaLnBrk="1" hangingPunct="1">
              <a:defRPr/>
            </a:pPr>
            <a:r>
              <a:rPr lang="en-US" b="1" dirty="0"/>
              <a:t>Instruments </a:t>
            </a:r>
          </a:p>
        </p:txBody>
      </p:sp>
      <p:sp>
        <p:nvSpPr>
          <p:cNvPr id="272387" name="Rectangle 3"/>
          <p:cNvSpPr>
            <a:spLocks noGrp="1" noChangeArrowheads="1"/>
          </p:cNvSpPr>
          <p:nvPr>
            <p:ph type="body" idx="1"/>
          </p:nvPr>
        </p:nvSpPr>
        <p:spPr>
          <a:xfrm>
            <a:off x="0" y="1295400"/>
            <a:ext cx="9144000" cy="5562600"/>
          </a:xfrm>
        </p:spPr>
        <p:txBody>
          <a:bodyPr>
            <a:normAutofit/>
          </a:bodyPr>
          <a:lstStyle/>
          <a:p>
            <a:pPr eaLnBrk="1" hangingPunct="1">
              <a:defRPr/>
            </a:pPr>
            <a:r>
              <a:rPr lang="en-US" sz="2400" dirty="0"/>
              <a:t>Ultrasonic non-contact type flow meters for liquid</a:t>
            </a:r>
          </a:p>
          <a:p>
            <a:pPr>
              <a:defRPr/>
            </a:pPr>
            <a:r>
              <a:rPr lang="en-US" sz="2400" dirty="0"/>
              <a:t>Ultrasonic non-contact type Energy (kCal/hr, TR) flow meter for liquid</a:t>
            </a:r>
          </a:p>
          <a:p>
            <a:pPr eaLnBrk="1" hangingPunct="1">
              <a:defRPr/>
            </a:pPr>
            <a:r>
              <a:rPr lang="en-US" sz="2400" dirty="0"/>
              <a:t>Power &amp; Harmonic analyzers </a:t>
            </a:r>
          </a:p>
          <a:p>
            <a:pPr eaLnBrk="1" hangingPunct="1">
              <a:defRPr/>
            </a:pPr>
            <a:r>
              <a:rPr lang="en-US" sz="2400" dirty="0"/>
              <a:t>Clamp-on type power / energy meters </a:t>
            </a:r>
          </a:p>
          <a:p>
            <a:pPr eaLnBrk="1" hangingPunct="1">
              <a:defRPr/>
            </a:pPr>
            <a:r>
              <a:rPr lang="en-US" sz="2400" dirty="0"/>
              <a:t>Thermal Imager </a:t>
            </a:r>
          </a:p>
          <a:p>
            <a:pPr eaLnBrk="1" hangingPunct="1">
              <a:defRPr/>
            </a:pPr>
            <a:r>
              <a:rPr lang="en-US" sz="2400" dirty="0"/>
              <a:t>Anemometers – to measure velocity of gases  </a:t>
            </a:r>
          </a:p>
          <a:p>
            <a:pPr eaLnBrk="1" hangingPunct="1">
              <a:defRPr/>
            </a:pPr>
            <a:r>
              <a:rPr lang="en-US" sz="2400" dirty="0"/>
              <a:t>Digital Manometers &amp; Pressure Gauges </a:t>
            </a:r>
          </a:p>
          <a:p>
            <a:pPr eaLnBrk="1" hangingPunct="1">
              <a:defRPr/>
            </a:pPr>
            <a:r>
              <a:rPr lang="en-US" sz="2400" dirty="0"/>
              <a:t>Digital thermometers for liquid / surface temperature</a:t>
            </a:r>
          </a:p>
          <a:p>
            <a:pPr eaLnBrk="1" hangingPunct="1">
              <a:defRPr/>
            </a:pPr>
            <a:r>
              <a:rPr lang="en-US" sz="2400" dirty="0"/>
              <a:t>Environment Meter for Lux, Temperature, RH, Sound &amp; CO</a:t>
            </a:r>
            <a:r>
              <a:rPr lang="en-US" sz="2400" baseline="-25000" dirty="0"/>
              <a:t>2</a:t>
            </a:r>
          </a:p>
          <a:p>
            <a:pPr eaLnBrk="1" hangingPunct="1">
              <a:defRPr/>
            </a:pPr>
            <a:r>
              <a:rPr lang="en-US" sz="2400" dirty="0"/>
              <a:t>Combustion Gas Analyzer</a:t>
            </a:r>
          </a:p>
          <a:p>
            <a:pPr eaLnBrk="1" hangingPunct="1">
              <a:defRPr/>
            </a:pPr>
            <a:r>
              <a:rPr lang="en-US" sz="2400" dirty="0"/>
              <a:t>Pressure Gauges </a:t>
            </a:r>
          </a:p>
          <a:p>
            <a:pPr eaLnBrk="1" hangingPunct="1">
              <a:defRPr/>
            </a:pPr>
            <a:r>
              <a:rPr lang="en-US" sz="2400" dirty="0"/>
              <a:t>Digital Hygro-temp Meter (for Temp &amp; RH measurement)</a:t>
            </a:r>
          </a:p>
        </p:txBody>
      </p:sp>
    </p:spTree>
    <p:extLst>
      <p:ext uri="{BB962C8B-B14F-4D97-AF65-F5344CB8AC3E}">
        <p14:creationId xmlns:p14="http://schemas.microsoft.com/office/powerpoint/2010/main" val="4003849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a:xfrm>
            <a:off x="76200" y="1"/>
            <a:ext cx="9067800" cy="1142999"/>
          </a:xfrm>
        </p:spPr>
        <p:txBody>
          <a:bodyPr>
            <a:normAutofit/>
          </a:bodyPr>
          <a:lstStyle/>
          <a:p>
            <a:r>
              <a:rPr lang="en-US" b="1" dirty="0"/>
              <a:t>Energy Audit – Scope </a:t>
            </a:r>
            <a:endParaRPr lang="en-US" sz="2800" b="1" dirty="0"/>
          </a:p>
        </p:txBody>
      </p:sp>
      <p:sp>
        <p:nvSpPr>
          <p:cNvPr id="308227" name="Rectangle 3"/>
          <p:cNvSpPr>
            <a:spLocks noGrp="1" noChangeArrowheads="1"/>
          </p:cNvSpPr>
          <p:nvPr>
            <p:ph idx="1"/>
          </p:nvPr>
        </p:nvSpPr>
        <p:spPr>
          <a:xfrm>
            <a:off x="0" y="1143000"/>
            <a:ext cx="9144000" cy="5715000"/>
          </a:xfrm>
        </p:spPr>
        <p:txBody>
          <a:bodyPr/>
          <a:lstStyle/>
          <a:p>
            <a:r>
              <a:rPr lang="en-US" sz="2400" dirty="0"/>
              <a:t>Analysis of specific energy consumption – overall &amp; major equipment </a:t>
            </a:r>
          </a:p>
          <a:p>
            <a:r>
              <a:rPr lang="en-US" sz="2400" dirty="0"/>
              <a:t>Evaluation of electricity / fuel bill </a:t>
            </a:r>
          </a:p>
          <a:p>
            <a:r>
              <a:rPr lang="en-US" sz="2400" dirty="0"/>
              <a:t>Energy Balance for Air Conditioning System </a:t>
            </a:r>
          </a:p>
          <a:p>
            <a:r>
              <a:rPr lang="en-US" sz="2400" dirty="0"/>
              <a:t>Power Quality &amp; Harmonic Analysis </a:t>
            </a:r>
          </a:p>
          <a:p>
            <a:r>
              <a:rPr lang="en-US" sz="2400" dirty="0"/>
              <a:t>Thermal Imaging of Electrical System</a:t>
            </a:r>
          </a:p>
          <a:p>
            <a:r>
              <a:rPr lang="en-US" sz="2400" dirty="0"/>
              <a:t>Performance of major equipments like Refrigeration &amp; Air Conditioning System, Pumps, Cooling Towers, Fans &amp; Blowers     </a:t>
            </a:r>
          </a:p>
          <a:p>
            <a:r>
              <a:rPr lang="en-US" sz="2400" dirty="0"/>
              <a:t>Illumination &amp; Indoor Air Quality</a:t>
            </a:r>
          </a:p>
          <a:p>
            <a:r>
              <a:rPr lang="en-US" sz="2400" dirty="0"/>
              <a:t>Study of distribution system</a:t>
            </a:r>
          </a:p>
          <a:p>
            <a:r>
              <a:rPr lang="en-US" sz="2400" dirty="0"/>
              <a:t>Effectiveness of energy utilization</a:t>
            </a:r>
          </a:p>
          <a:p>
            <a:r>
              <a:rPr lang="en-US" sz="2400" dirty="0"/>
              <a:t>Renewable Energy</a:t>
            </a:r>
          </a:p>
          <a:p>
            <a:r>
              <a:rPr lang="en-US" sz="2400" dirty="0"/>
              <a:t>Identification of potential saving areas</a:t>
            </a:r>
          </a:p>
          <a:p>
            <a:r>
              <a:rPr lang="en-US" sz="2400" dirty="0"/>
              <a:t>Suggestions &amp; Recommendation </a:t>
            </a:r>
          </a:p>
        </p:txBody>
      </p:sp>
    </p:spTree>
    <p:extLst>
      <p:ext uri="{BB962C8B-B14F-4D97-AF65-F5344CB8AC3E}">
        <p14:creationId xmlns:p14="http://schemas.microsoft.com/office/powerpoint/2010/main" val="2326807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noChangeArrowheads="1"/>
          </p:cNvSpPr>
          <p:nvPr>
            <p:ph type="title"/>
          </p:nvPr>
        </p:nvSpPr>
        <p:spPr>
          <a:xfrm>
            <a:off x="28432" y="0"/>
            <a:ext cx="9115567" cy="838200"/>
          </a:xfrm>
        </p:spPr>
        <p:txBody>
          <a:bodyPr/>
          <a:lstStyle/>
          <a:p>
            <a:r>
              <a:rPr lang="en-US" b="1" dirty="0"/>
              <a:t>Specific Energy Consumption</a:t>
            </a:r>
          </a:p>
        </p:txBody>
      </p:sp>
      <p:sp>
        <p:nvSpPr>
          <p:cNvPr id="322563" name="Rectangle 3"/>
          <p:cNvSpPr>
            <a:spLocks noGrp="1" noChangeArrowheads="1"/>
          </p:cNvSpPr>
          <p:nvPr>
            <p:ph idx="1"/>
          </p:nvPr>
        </p:nvSpPr>
        <p:spPr>
          <a:xfrm>
            <a:off x="0" y="1219200"/>
            <a:ext cx="9144000" cy="5638800"/>
          </a:xfrm>
        </p:spPr>
        <p:txBody>
          <a:bodyPr/>
          <a:lstStyle/>
          <a:p>
            <a:pPr>
              <a:lnSpc>
                <a:spcPct val="80000"/>
              </a:lnSpc>
              <a:buFontTx/>
              <a:buNone/>
            </a:pPr>
            <a:r>
              <a:rPr lang="en-US" sz="2800" dirty="0"/>
              <a:t>   </a:t>
            </a:r>
            <a:r>
              <a:rPr lang="en-US" sz="2400" dirty="0"/>
              <a:t>Specific Energy:  Energy consumed per unit area.</a:t>
            </a:r>
          </a:p>
          <a:p>
            <a:pPr>
              <a:lnSpc>
                <a:spcPct val="80000"/>
              </a:lnSpc>
              <a:buFontTx/>
              <a:buNone/>
            </a:pPr>
            <a:endParaRPr lang="en-US" sz="2400" dirty="0"/>
          </a:p>
          <a:p>
            <a:pPr>
              <a:lnSpc>
                <a:spcPct val="80000"/>
              </a:lnSpc>
              <a:buFontTx/>
              <a:buNone/>
            </a:pPr>
            <a:r>
              <a:rPr lang="en-US" sz="2400" dirty="0"/>
              <a:t>   It is the Key performance assessment tool for every energy consumer.</a:t>
            </a:r>
          </a:p>
          <a:p>
            <a:pPr>
              <a:lnSpc>
                <a:spcPct val="80000"/>
              </a:lnSpc>
              <a:buFontTx/>
              <a:buNone/>
            </a:pPr>
            <a:endParaRPr lang="en-US" sz="2400" dirty="0"/>
          </a:p>
          <a:p>
            <a:pPr>
              <a:lnSpc>
                <a:spcPct val="80000"/>
              </a:lnSpc>
              <a:buFontTx/>
              <a:buNone/>
            </a:pPr>
            <a:r>
              <a:rPr lang="en-US" sz="2400" dirty="0"/>
              <a:t>   Collect the following data on monthly basis &amp; for last 12 month </a:t>
            </a:r>
          </a:p>
          <a:p>
            <a:pPr>
              <a:lnSpc>
                <a:spcPct val="80000"/>
              </a:lnSpc>
              <a:buFontTx/>
              <a:buNone/>
            </a:pPr>
            <a:endParaRPr lang="en-US" sz="2400" dirty="0"/>
          </a:p>
          <a:p>
            <a:pPr lvl="1">
              <a:lnSpc>
                <a:spcPct val="80000"/>
              </a:lnSpc>
            </a:pPr>
            <a:r>
              <a:rPr lang="en-US" sz="2400" dirty="0"/>
              <a:t>Total Built up Area </a:t>
            </a:r>
          </a:p>
          <a:p>
            <a:pPr lvl="1">
              <a:lnSpc>
                <a:spcPct val="80000"/>
              </a:lnSpc>
            </a:pPr>
            <a:r>
              <a:rPr lang="en-US" sz="2400" dirty="0"/>
              <a:t>Power consumption – SEB &amp; Captive</a:t>
            </a:r>
          </a:p>
          <a:p>
            <a:pPr lvl="1">
              <a:lnSpc>
                <a:spcPct val="80000"/>
              </a:lnSpc>
            </a:pPr>
            <a:r>
              <a:rPr lang="en-US" sz="2400" dirty="0"/>
              <a:t>Consumption of each type of fuel</a:t>
            </a:r>
          </a:p>
          <a:p>
            <a:pPr lvl="1">
              <a:lnSpc>
                <a:spcPct val="80000"/>
              </a:lnSpc>
            </a:pPr>
            <a:r>
              <a:rPr lang="en-US" sz="2400" dirty="0"/>
              <a:t>Cost of each type of fuel </a:t>
            </a:r>
          </a:p>
          <a:p>
            <a:pPr>
              <a:lnSpc>
                <a:spcPct val="80000"/>
              </a:lnSpc>
              <a:buFontTx/>
              <a:buNone/>
            </a:pPr>
            <a:endParaRPr lang="en-US" sz="2400" dirty="0"/>
          </a:p>
          <a:p>
            <a:pPr>
              <a:lnSpc>
                <a:spcPct val="80000"/>
              </a:lnSpc>
              <a:buFontTx/>
              <a:buNone/>
            </a:pPr>
            <a:r>
              <a:rPr lang="en-US" sz="2400" b="1" dirty="0"/>
              <a:t>Outcome: </a:t>
            </a:r>
          </a:p>
          <a:p>
            <a:pPr>
              <a:lnSpc>
                <a:spcPct val="80000"/>
              </a:lnSpc>
            </a:pPr>
            <a:r>
              <a:rPr lang="en-US" sz="2400" dirty="0"/>
              <a:t>Analysis for deviation </a:t>
            </a:r>
          </a:p>
          <a:p>
            <a:pPr>
              <a:lnSpc>
                <a:spcPct val="80000"/>
              </a:lnSpc>
            </a:pPr>
            <a:r>
              <a:rPr lang="en-US" sz="2400" dirty="0"/>
              <a:t>Comparison the values against the benchmark values  </a:t>
            </a:r>
          </a:p>
        </p:txBody>
      </p:sp>
    </p:spTree>
    <p:extLst>
      <p:ext uri="{BB962C8B-B14F-4D97-AF65-F5344CB8AC3E}">
        <p14:creationId xmlns:p14="http://schemas.microsoft.com/office/powerpoint/2010/main" val="2983477823"/>
      </p:ext>
    </p:extLst>
  </p:cSld>
  <p:clrMapOvr>
    <a:masterClrMapping/>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3811</TotalTime>
  <Words>2725</Words>
  <Application>Microsoft Office PowerPoint</Application>
  <PresentationFormat>On-screen Show (4:3)</PresentationFormat>
  <Paragraphs>466</Paragraphs>
  <Slides>38</Slides>
  <Notes>38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6" baseType="lpstr">
      <vt:lpstr>Arial</vt:lpstr>
      <vt:lpstr>Calibri</vt:lpstr>
      <vt:lpstr>Courier New</vt:lpstr>
      <vt:lpstr>Tahoma</vt:lpstr>
      <vt:lpstr>Times New Roman</vt:lpstr>
      <vt:lpstr>Wingdings</vt:lpstr>
      <vt:lpstr>Office Theme</vt:lpstr>
      <vt:lpstr>Chart</vt:lpstr>
      <vt:lpstr>ENERGY Audit – Commercial Premises</vt:lpstr>
      <vt:lpstr>Senergy </vt:lpstr>
      <vt:lpstr>Senergy   </vt:lpstr>
      <vt:lpstr>Senergy   </vt:lpstr>
      <vt:lpstr>Senergy </vt:lpstr>
      <vt:lpstr>Few of our clients</vt:lpstr>
      <vt:lpstr>Instruments </vt:lpstr>
      <vt:lpstr>Energy Audit – Scope </vt:lpstr>
      <vt:lpstr>Specific Energy Consumption</vt:lpstr>
      <vt:lpstr>Specific Energy Consumption (kWh/M2/Month)</vt:lpstr>
      <vt:lpstr>Analysis of Energy Bills</vt:lpstr>
      <vt:lpstr>Power Quality &amp; Harmonic Analysis </vt:lpstr>
      <vt:lpstr>Consumption Profile – 24 hr</vt:lpstr>
      <vt:lpstr>Current Harmonics </vt:lpstr>
      <vt:lpstr>Thermal Imaging of Electrical System</vt:lpstr>
      <vt:lpstr>Thermal Imaging of Electrical System</vt:lpstr>
      <vt:lpstr>Energy Accounting</vt:lpstr>
      <vt:lpstr>Energy Accounting / Balancing </vt:lpstr>
      <vt:lpstr>Refrigeration Compressors</vt:lpstr>
      <vt:lpstr>PowerPoint Presentation</vt:lpstr>
      <vt:lpstr>PowerPoint Presentation</vt:lpstr>
      <vt:lpstr>Refrigeration Compressors</vt:lpstr>
      <vt:lpstr>Ductable Split AC Units – Water cooled </vt:lpstr>
      <vt:lpstr>Ductable Split AC Units – Water cooled </vt:lpstr>
      <vt:lpstr>Pumps</vt:lpstr>
      <vt:lpstr>Pumps</vt:lpstr>
      <vt:lpstr>Illumination &amp; Indoor Air  Quality </vt:lpstr>
      <vt:lpstr>PowerPoint Presentation</vt:lpstr>
      <vt:lpstr>PowerPoint Presentation</vt:lpstr>
      <vt:lpstr>PowerPoint Presentation</vt:lpstr>
      <vt:lpstr>PowerPoint Presentation</vt:lpstr>
      <vt:lpstr>PowerPoint Presentation</vt:lpstr>
      <vt:lpstr>Distribution System </vt:lpstr>
      <vt:lpstr>Utilization </vt:lpstr>
      <vt:lpstr>Recovery of Waste Energy</vt:lpstr>
      <vt:lpstr>Cost of Energy  </vt:lpstr>
      <vt:lpstr>Renewable Energy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OPTIMIZATION STUDY</dc:title>
  <dc:creator>RAVINDRA DATAR</dc:creator>
  <cp:lastModifiedBy>Ravindra Datar</cp:lastModifiedBy>
  <cp:revision>247</cp:revision>
  <dcterms:created xsi:type="dcterms:W3CDTF">2001-10-28T04:11:43Z</dcterms:created>
  <dcterms:modified xsi:type="dcterms:W3CDTF">2019-04-26T03:10:52Z</dcterms:modified>
</cp:coreProperties>
</file>